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embeddedFontLst>
    <p:embeddedFont>
      <p:font typeface="Cabin" panose="020B0604020202020204" charset="0"/>
      <p:regular r:id="rId18"/>
    </p:embeddedFont>
    <p:embeddedFont>
      <p:font typeface="Crimson Pro" panose="020B0604020202020204" charset="0"/>
      <p:regular r:id="rId1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100" d="100"/>
          <a:sy n="100" d="100"/>
        </p:scale>
        <p:origin x="3492" y="2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04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95360" y="0"/>
            <a:ext cx="6035040" cy="8229600"/>
          </a:xfrm>
          <a:prstGeom prst="rect">
            <a:avLst/>
          </a:prstGeom>
        </p:spPr>
      </p:pic>
      <p:sp>
        <p:nvSpPr>
          <p:cNvPr id="3" name="Text 0"/>
          <p:cNvSpPr/>
          <p:nvPr/>
        </p:nvSpPr>
        <p:spPr>
          <a:xfrm>
            <a:off x="754380" y="904042"/>
            <a:ext cx="7635240" cy="2245281"/>
          </a:xfrm>
          <a:prstGeom prst="rect">
            <a:avLst/>
          </a:prstGeom>
          <a:noFill/>
          <a:ln/>
        </p:spPr>
        <p:txBody>
          <a:bodyPr wrap="square" lIns="0" tIns="0" rIns="0" bIns="0" rtlCol="0" anchor="t"/>
          <a:lstStyle/>
          <a:p>
            <a:pPr marL="0" indent="0" algn="l">
              <a:lnSpc>
                <a:spcPts val="5850"/>
              </a:lnSpc>
              <a:buNone/>
            </a:pPr>
            <a:r>
              <a:rPr lang="en-US" sz="4700" dirty="0">
                <a:solidFill>
                  <a:srgbClr val="F0FCFF"/>
                </a:solidFill>
                <a:latin typeface="Cabin" pitchFamily="34" charset="0"/>
                <a:ea typeface="Cabin" pitchFamily="34" charset="-122"/>
                <a:cs typeface="Cabin" pitchFamily="34" charset="-120"/>
              </a:rPr>
              <a:t>NIS2, RGPD et IA Act : protéger, innover, rester compétitif</a:t>
            </a:r>
            <a:endParaRPr lang="en-US" sz="4700" dirty="0"/>
          </a:p>
        </p:txBody>
      </p:sp>
      <p:sp>
        <p:nvSpPr>
          <p:cNvPr id="4" name="Text 1"/>
          <p:cNvSpPr/>
          <p:nvPr/>
        </p:nvSpPr>
        <p:spPr>
          <a:xfrm>
            <a:off x="754380" y="3553420"/>
            <a:ext cx="7635240" cy="3772138"/>
          </a:xfrm>
          <a:prstGeom prst="rect">
            <a:avLst/>
          </a:prstGeom>
          <a:noFill/>
          <a:ln/>
        </p:spPr>
        <p:txBody>
          <a:bodyPr wrap="square" lIns="0" tIns="0" rIns="0" bIns="0" rtlCol="0" anchor="t"/>
          <a:lstStyle/>
          <a:p>
            <a:pPr marL="0" indent="0" algn="l">
              <a:lnSpc>
                <a:spcPts val="4200"/>
              </a:lnSpc>
              <a:buNone/>
            </a:pPr>
            <a:r>
              <a:rPr lang="en-US" sz="2650" dirty="0">
                <a:solidFill>
                  <a:srgbClr val="E0E4E6"/>
                </a:solidFill>
                <a:latin typeface="Crimson Pro" pitchFamily="34" charset="0"/>
                <a:ea typeface="Crimson Pro" pitchFamily="34" charset="-122"/>
                <a:cs typeface="Crimson Pro" pitchFamily="34" charset="-120"/>
              </a:rPr>
              <a:t>Les réglementations européennes transforment en profondeur le tissu économique et imposent une nouvelle gouvernance intégrée alliant sécurité, données et intelligence artificielle. Cette session démontre comment transformer ces obligations légales en avantages stratégiques pour protéger votre organisation tout en stimulant l'innovation.</a:t>
            </a:r>
            <a:endParaRPr lang="en-US" sz="26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40531" y="432673"/>
            <a:ext cx="7216854" cy="437078"/>
          </a:xfrm>
          <a:prstGeom prst="rect">
            <a:avLst/>
          </a:prstGeom>
          <a:noFill/>
          <a:ln/>
        </p:spPr>
        <p:txBody>
          <a:bodyPr wrap="none" lIns="0" tIns="0" rIns="0" bIns="0" rtlCol="0" anchor="t"/>
          <a:lstStyle/>
          <a:p>
            <a:pPr marL="0" indent="0" algn="l">
              <a:lnSpc>
                <a:spcPts val="3400"/>
              </a:lnSpc>
              <a:buNone/>
            </a:pPr>
            <a:r>
              <a:rPr lang="en-US" sz="2750" dirty="0">
                <a:solidFill>
                  <a:srgbClr val="F0FCFF"/>
                </a:solidFill>
                <a:latin typeface="Cabin" pitchFamily="34" charset="0"/>
                <a:ea typeface="Cabin" pitchFamily="34" charset="-122"/>
                <a:cs typeface="Cabin" pitchFamily="34" charset="-120"/>
              </a:rPr>
              <a:t>Cas #5 : Deepfake et manipulation démocratique</a:t>
            </a:r>
            <a:endParaRPr lang="en-US" sz="2750" dirty="0"/>
          </a:p>
        </p:txBody>
      </p:sp>
      <p:sp>
        <p:nvSpPr>
          <p:cNvPr id="3" name="Text 1"/>
          <p:cNvSpPr/>
          <p:nvPr/>
        </p:nvSpPr>
        <p:spPr>
          <a:xfrm>
            <a:off x="440531" y="932617"/>
            <a:ext cx="5624632" cy="262176"/>
          </a:xfrm>
          <a:prstGeom prst="rect">
            <a:avLst/>
          </a:prstGeom>
          <a:noFill/>
          <a:ln/>
        </p:spPr>
        <p:txBody>
          <a:bodyPr wrap="none" lIns="0" tIns="0" rIns="0" bIns="0" rtlCol="0" anchor="t"/>
          <a:lstStyle/>
          <a:p>
            <a:pPr marL="0" indent="0" algn="l">
              <a:lnSpc>
                <a:spcPts val="2050"/>
              </a:lnSpc>
              <a:buNone/>
            </a:pPr>
            <a:r>
              <a:rPr lang="en-US" sz="1650" dirty="0">
                <a:solidFill>
                  <a:srgbClr val="F0FCFF"/>
                </a:solidFill>
                <a:latin typeface="Cabin" pitchFamily="34" charset="0"/>
                <a:ea typeface="Cabin" pitchFamily="34" charset="-122"/>
                <a:cs typeface="Cabin" pitchFamily="34" charset="-120"/>
              </a:rPr>
              <a:t>Slovaquie, septembre 2023 : l'IA au service de la désinformation</a:t>
            </a:r>
            <a:endParaRPr lang="en-US" sz="1650" dirty="0"/>
          </a:p>
        </p:txBody>
      </p:sp>
      <p:sp>
        <p:nvSpPr>
          <p:cNvPr id="4" name="Text 2"/>
          <p:cNvSpPr/>
          <p:nvPr/>
        </p:nvSpPr>
        <p:spPr>
          <a:xfrm>
            <a:off x="440531" y="1430774"/>
            <a:ext cx="13749337"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La veille d'élections législatives cruciales, un deepfake audio ultra-réaliste est diffusé massivement sur les réseaux sociaux. Il met en scène un candidat majeur tenant des propos qu'il n'a jamais tenus. L'impact est immédiat et potentiellement décisif sur les résultats.</a:t>
            </a:r>
            <a:endParaRPr lang="en-US" sz="1500" dirty="0"/>
          </a:p>
        </p:txBody>
      </p:sp>
      <p:sp>
        <p:nvSpPr>
          <p:cNvPr id="5" name="Shape 3"/>
          <p:cNvSpPr/>
          <p:nvPr/>
        </p:nvSpPr>
        <p:spPr>
          <a:xfrm>
            <a:off x="440531" y="3493889"/>
            <a:ext cx="13749337" cy="22860"/>
          </a:xfrm>
          <a:prstGeom prst="roundRect">
            <a:avLst>
              <a:gd name="adj" fmla="val 1032504"/>
            </a:avLst>
          </a:prstGeom>
          <a:solidFill>
            <a:srgbClr val="FFFFFF">
              <a:alpha val="24000"/>
            </a:srgbClr>
          </a:solidFill>
          <a:ln/>
        </p:spPr>
        <p:txBody>
          <a:bodyPr/>
          <a:lstStyle/>
          <a:p>
            <a:endParaRPr lang="fr-FR"/>
          </a:p>
        </p:txBody>
      </p:sp>
      <p:sp>
        <p:nvSpPr>
          <p:cNvPr id="6" name="Shape 4"/>
          <p:cNvSpPr/>
          <p:nvPr/>
        </p:nvSpPr>
        <p:spPr>
          <a:xfrm>
            <a:off x="3817144" y="3021985"/>
            <a:ext cx="22860" cy="471964"/>
          </a:xfrm>
          <a:prstGeom prst="roundRect">
            <a:avLst>
              <a:gd name="adj" fmla="val 1032504"/>
            </a:avLst>
          </a:prstGeom>
          <a:solidFill>
            <a:srgbClr val="16FFBB"/>
          </a:solidFill>
          <a:ln/>
        </p:spPr>
        <p:txBody>
          <a:bodyPr/>
          <a:lstStyle/>
          <a:p>
            <a:endParaRPr lang="fr-FR"/>
          </a:p>
        </p:txBody>
      </p:sp>
      <p:sp>
        <p:nvSpPr>
          <p:cNvPr id="7" name="Shape 5"/>
          <p:cNvSpPr/>
          <p:nvPr/>
        </p:nvSpPr>
        <p:spPr>
          <a:xfrm>
            <a:off x="3651647" y="3316903"/>
            <a:ext cx="353973" cy="353973"/>
          </a:xfrm>
          <a:prstGeom prst="roundRect">
            <a:avLst>
              <a:gd name="adj" fmla="val 66680"/>
            </a:avLst>
          </a:prstGeom>
          <a:solidFill>
            <a:srgbClr val="0A081B"/>
          </a:solidFill>
          <a:ln w="15240">
            <a:solidFill>
              <a:srgbClr val="16FFBB"/>
            </a:solidFill>
            <a:prstDash val="solid"/>
          </a:ln>
        </p:spPr>
        <p:txBody>
          <a:bodyPr/>
          <a:lstStyle/>
          <a:p>
            <a:endParaRPr lang="fr-FR"/>
          </a:p>
        </p:txBody>
      </p:sp>
      <p:sp>
        <p:nvSpPr>
          <p:cNvPr id="8" name="Text 6"/>
          <p:cNvSpPr/>
          <p:nvPr/>
        </p:nvSpPr>
        <p:spPr>
          <a:xfrm>
            <a:off x="3723680" y="3362742"/>
            <a:ext cx="209788" cy="262176"/>
          </a:xfrm>
          <a:prstGeom prst="rect">
            <a:avLst/>
          </a:prstGeom>
          <a:noFill/>
          <a:ln/>
        </p:spPr>
        <p:txBody>
          <a:bodyPr wrap="none" lIns="0" tIns="0" rIns="0" bIns="0" rtlCol="0" anchor="t"/>
          <a:lstStyle/>
          <a:p>
            <a:pPr marL="0" indent="0" algn="ctr">
              <a:lnSpc>
                <a:spcPts val="1650"/>
              </a:lnSpc>
              <a:buNone/>
            </a:pPr>
            <a:r>
              <a:rPr lang="en-US" sz="1650" dirty="0">
                <a:solidFill>
                  <a:srgbClr val="E0E4E6"/>
                </a:solidFill>
                <a:latin typeface="Cabin" pitchFamily="34" charset="0"/>
                <a:ea typeface="Cabin" pitchFamily="34" charset="-122"/>
                <a:cs typeface="Cabin" pitchFamily="34" charset="-120"/>
              </a:rPr>
              <a:t>1</a:t>
            </a:r>
            <a:endParaRPr lang="en-US" sz="1650" dirty="0"/>
          </a:p>
        </p:txBody>
      </p:sp>
      <p:sp>
        <p:nvSpPr>
          <p:cNvPr id="9" name="Text 7"/>
          <p:cNvSpPr/>
          <p:nvPr/>
        </p:nvSpPr>
        <p:spPr>
          <a:xfrm>
            <a:off x="2954536" y="2237065"/>
            <a:ext cx="1748314" cy="218480"/>
          </a:xfrm>
          <a:prstGeom prst="rect">
            <a:avLst/>
          </a:prstGeom>
          <a:noFill/>
          <a:ln/>
        </p:spPr>
        <p:txBody>
          <a:bodyPr wrap="none" lIns="0" tIns="0" rIns="0" bIns="0" rtlCol="0" anchor="t"/>
          <a:lstStyle/>
          <a:p>
            <a:pPr marL="0" indent="0" algn="ctr">
              <a:lnSpc>
                <a:spcPts val="1700"/>
              </a:lnSpc>
              <a:buNone/>
            </a:pPr>
            <a:r>
              <a:rPr lang="en-US" sz="1350" dirty="0">
                <a:solidFill>
                  <a:srgbClr val="E0E4E6"/>
                </a:solidFill>
                <a:latin typeface="Cabin" pitchFamily="34" charset="0"/>
                <a:ea typeface="Cabin" pitchFamily="34" charset="-122"/>
                <a:cs typeface="Cabin" pitchFamily="34" charset="-120"/>
              </a:rPr>
              <a:t>J-1</a:t>
            </a:r>
            <a:endParaRPr lang="en-US" sz="1350" dirty="0"/>
          </a:p>
        </p:txBody>
      </p:sp>
      <p:sp>
        <p:nvSpPr>
          <p:cNvPr id="10" name="Text 8"/>
          <p:cNvSpPr/>
          <p:nvPr/>
        </p:nvSpPr>
        <p:spPr>
          <a:xfrm>
            <a:off x="597813" y="2549843"/>
            <a:ext cx="6461760" cy="314682"/>
          </a:xfrm>
          <a:prstGeom prst="rect">
            <a:avLst/>
          </a:prstGeom>
          <a:noFill/>
          <a:ln/>
        </p:spPr>
        <p:txBody>
          <a:bodyPr wrap="none" lIns="0" tIns="0" rIns="0" bIns="0" rtlCol="0" anchor="t"/>
          <a:lstStyle/>
          <a:p>
            <a:pPr marL="0" indent="0" algn="ctr">
              <a:lnSpc>
                <a:spcPts val="2450"/>
              </a:lnSpc>
              <a:buNone/>
            </a:pPr>
            <a:r>
              <a:rPr lang="en-US" sz="1500" dirty="0">
                <a:solidFill>
                  <a:srgbClr val="E0E4E6"/>
                </a:solidFill>
                <a:latin typeface="Crimson Pro" pitchFamily="34" charset="0"/>
                <a:ea typeface="Crimson Pro" pitchFamily="34" charset="-122"/>
                <a:cs typeface="Crimson Pro" pitchFamily="34" charset="-120"/>
              </a:rPr>
              <a:t>Diffusion virale du deepfake</a:t>
            </a:r>
            <a:endParaRPr lang="en-US" sz="1500" dirty="0"/>
          </a:p>
        </p:txBody>
      </p:sp>
      <p:sp>
        <p:nvSpPr>
          <p:cNvPr id="11" name="Shape 9"/>
          <p:cNvSpPr/>
          <p:nvPr/>
        </p:nvSpPr>
        <p:spPr>
          <a:xfrm>
            <a:off x="7303651" y="3493830"/>
            <a:ext cx="22860" cy="471964"/>
          </a:xfrm>
          <a:prstGeom prst="roundRect">
            <a:avLst>
              <a:gd name="adj" fmla="val 1032504"/>
            </a:avLst>
          </a:prstGeom>
          <a:solidFill>
            <a:srgbClr val="29DDDA"/>
          </a:solidFill>
          <a:ln/>
        </p:spPr>
        <p:txBody>
          <a:bodyPr/>
          <a:lstStyle/>
          <a:p>
            <a:endParaRPr lang="fr-FR"/>
          </a:p>
        </p:txBody>
      </p:sp>
      <p:sp>
        <p:nvSpPr>
          <p:cNvPr id="12" name="Shape 10"/>
          <p:cNvSpPr/>
          <p:nvPr/>
        </p:nvSpPr>
        <p:spPr>
          <a:xfrm>
            <a:off x="7138154" y="3316903"/>
            <a:ext cx="353973" cy="353973"/>
          </a:xfrm>
          <a:prstGeom prst="roundRect">
            <a:avLst>
              <a:gd name="adj" fmla="val 66680"/>
            </a:avLst>
          </a:prstGeom>
          <a:solidFill>
            <a:srgbClr val="0A081B"/>
          </a:solidFill>
          <a:ln w="15240">
            <a:solidFill>
              <a:srgbClr val="29DDDA"/>
            </a:solidFill>
            <a:prstDash val="solid"/>
          </a:ln>
        </p:spPr>
        <p:txBody>
          <a:bodyPr/>
          <a:lstStyle/>
          <a:p>
            <a:endParaRPr lang="fr-FR"/>
          </a:p>
        </p:txBody>
      </p:sp>
      <p:sp>
        <p:nvSpPr>
          <p:cNvPr id="13" name="Text 11"/>
          <p:cNvSpPr/>
          <p:nvPr/>
        </p:nvSpPr>
        <p:spPr>
          <a:xfrm>
            <a:off x="7210187" y="3362742"/>
            <a:ext cx="209788" cy="262176"/>
          </a:xfrm>
          <a:prstGeom prst="rect">
            <a:avLst/>
          </a:prstGeom>
          <a:noFill/>
          <a:ln/>
        </p:spPr>
        <p:txBody>
          <a:bodyPr wrap="none" lIns="0" tIns="0" rIns="0" bIns="0" rtlCol="0" anchor="t"/>
          <a:lstStyle/>
          <a:p>
            <a:pPr marL="0" indent="0" algn="ctr">
              <a:lnSpc>
                <a:spcPts val="1650"/>
              </a:lnSpc>
              <a:buNone/>
            </a:pPr>
            <a:r>
              <a:rPr lang="en-US" sz="1650" dirty="0">
                <a:solidFill>
                  <a:srgbClr val="E0E4E6"/>
                </a:solidFill>
                <a:latin typeface="Cabin" pitchFamily="34" charset="0"/>
                <a:ea typeface="Cabin" pitchFamily="34" charset="-122"/>
                <a:cs typeface="Cabin" pitchFamily="34" charset="-120"/>
              </a:rPr>
              <a:t>2</a:t>
            </a:r>
            <a:endParaRPr lang="en-US" sz="1650" dirty="0"/>
          </a:p>
        </p:txBody>
      </p:sp>
      <p:sp>
        <p:nvSpPr>
          <p:cNvPr id="14" name="Text 12"/>
          <p:cNvSpPr/>
          <p:nvPr/>
        </p:nvSpPr>
        <p:spPr>
          <a:xfrm>
            <a:off x="6441043" y="4123253"/>
            <a:ext cx="1748314" cy="218480"/>
          </a:xfrm>
          <a:prstGeom prst="rect">
            <a:avLst/>
          </a:prstGeom>
          <a:noFill/>
          <a:ln/>
        </p:spPr>
        <p:txBody>
          <a:bodyPr wrap="none" lIns="0" tIns="0" rIns="0" bIns="0" rtlCol="0" anchor="t"/>
          <a:lstStyle/>
          <a:p>
            <a:pPr marL="0" indent="0" algn="ctr">
              <a:lnSpc>
                <a:spcPts val="1700"/>
              </a:lnSpc>
              <a:buNone/>
            </a:pPr>
            <a:r>
              <a:rPr lang="en-US" sz="1350" dirty="0">
                <a:solidFill>
                  <a:srgbClr val="E0E4E6"/>
                </a:solidFill>
                <a:latin typeface="Cabin" pitchFamily="34" charset="0"/>
                <a:ea typeface="Cabin" pitchFamily="34" charset="-122"/>
                <a:cs typeface="Cabin" pitchFamily="34" charset="-120"/>
              </a:rPr>
              <a:t>Jour J</a:t>
            </a:r>
            <a:endParaRPr lang="en-US" sz="1350" dirty="0"/>
          </a:p>
        </p:txBody>
      </p:sp>
      <p:sp>
        <p:nvSpPr>
          <p:cNvPr id="15" name="Text 13"/>
          <p:cNvSpPr/>
          <p:nvPr/>
        </p:nvSpPr>
        <p:spPr>
          <a:xfrm>
            <a:off x="4084320" y="4436031"/>
            <a:ext cx="6461760" cy="314682"/>
          </a:xfrm>
          <a:prstGeom prst="rect">
            <a:avLst/>
          </a:prstGeom>
          <a:noFill/>
          <a:ln/>
        </p:spPr>
        <p:txBody>
          <a:bodyPr wrap="none" lIns="0" tIns="0" rIns="0" bIns="0" rtlCol="0" anchor="t"/>
          <a:lstStyle/>
          <a:p>
            <a:pPr marL="0" indent="0" algn="ctr">
              <a:lnSpc>
                <a:spcPts val="2450"/>
              </a:lnSpc>
              <a:buNone/>
            </a:pPr>
            <a:r>
              <a:rPr lang="en-US" sz="1500" dirty="0">
                <a:solidFill>
                  <a:srgbClr val="E0E4E6"/>
                </a:solidFill>
                <a:latin typeface="Crimson Pro" pitchFamily="34" charset="0"/>
                <a:ea typeface="Crimson Pro" pitchFamily="34" charset="-122"/>
                <a:cs typeface="Crimson Pro" pitchFamily="34" charset="-120"/>
              </a:rPr>
              <a:t>Vote sans possibilité de rectification</a:t>
            </a:r>
            <a:endParaRPr lang="en-US" sz="1500" dirty="0"/>
          </a:p>
        </p:txBody>
      </p:sp>
      <p:sp>
        <p:nvSpPr>
          <p:cNvPr id="16" name="Shape 14"/>
          <p:cNvSpPr/>
          <p:nvPr/>
        </p:nvSpPr>
        <p:spPr>
          <a:xfrm>
            <a:off x="10790158" y="3021985"/>
            <a:ext cx="22860" cy="471964"/>
          </a:xfrm>
          <a:prstGeom prst="roundRect">
            <a:avLst>
              <a:gd name="adj" fmla="val 1032504"/>
            </a:avLst>
          </a:prstGeom>
          <a:solidFill>
            <a:srgbClr val="37A7E7"/>
          </a:solidFill>
          <a:ln/>
        </p:spPr>
        <p:txBody>
          <a:bodyPr/>
          <a:lstStyle/>
          <a:p>
            <a:endParaRPr lang="fr-FR"/>
          </a:p>
        </p:txBody>
      </p:sp>
      <p:sp>
        <p:nvSpPr>
          <p:cNvPr id="17" name="Shape 15"/>
          <p:cNvSpPr/>
          <p:nvPr/>
        </p:nvSpPr>
        <p:spPr>
          <a:xfrm>
            <a:off x="10624661" y="3316903"/>
            <a:ext cx="353973" cy="353973"/>
          </a:xfrm>
          <a:prstGeom prst="roundRect">
            <a:avLst>
              <a:gd name="adj" fmla="val 66680"/>
            </a:avLst>
          </a:prstGeom>
          <a:solidFill>
            <a:srgbClr val="0A081B"/>
          </a:solidFill>
          <a:ln w="15240">
            <a:solidFill>
              <a:srgbClr val="37A7E7"/>
            </a:solidFill>
            <a:prstDash val="solid"/>
          </a:ln>
        </p:spPr>
        <p:txBody>
          <a:bodyPr/>
          <a:lstStyle/>
          <a:p>
            <a:endParaRPr lang="fr-FR"/>
          </a:p>
        </p:txBody>
      </p:sp>
      <p:sp>
        <p:nvSpPr>
          <p:cNvPr id="18" name="Text 16"/>
          <p:cNvSpPr/>
          <p:nvPr/>
        </p:nvSpPr>
        <p:spPr>
          <a:xfrm>
            <a:off x="10696694" y="3362742"/>
            <a:ext cx="209788" cy="262176"/>
          </a:xfrm>
          <a:prstGeom prst="rect">
            <a:avLst/>
          </a:prstGeom>
          <a:noFill/>
          <a:ln/>
        </p:spPr>
        <p:txBody>
          <a:bodyPr wrap="none" lIns="0" tIns="0" rIns="0" bIns="0" rtlCol="0" anchor="t"/>
          <a:lstStyle/>
          <a:p>
            <a:pPr marL="0" indent="0" algn="ctr">
              <a:lnSpc>
                <a:spcPts val="1650"/>
              </a:lnSpc>
              <a:buNone/>
            </a:pPr>
            <a:r>
              <a:rPr lang="en-US" sz="1650" dirty="0">
                <a:solidFill>
                  <a:srgbClr val="E0E4E6"/>
                </a:solidFill>
                <a:latin typeface="Cabin" pitchFamily="34" charset="0"/>
                <a:ea typeface="Cabin" pitchFamily="34" charset="-122"/>
                <a:cs typeface="Cabin" pitchFamily="34" charset="-120"/>
              </a:rPr>
              <a:t>3</a:t>
            </a:r>
            <a:endParaRPr lang="en-US" sz="1650" dirty="0"/>
          </a:p>
        </p:txBody>
      </p:sp>
      <p:sp>
        <p:nvSpPr>
          <p:cNvPr id="19" name="Text 17"/>
          <p:cNvSpPr/>
          <p:nvPr/>
        </p:nvSpPr>
        <p:spPr>
          <a:xfrm>
            <a:off x="9927550" y="2237065"/>
            <a:ext cx="1748314" cy="218480"/>
          </a:xfrm>
          <a:prstGeom prst="rect">
            <a:avLst/>
          </a:prstGeom>
          <a:noFill/>
          <a:ln/>
        </p:spPr>
        <p:txBody>
          <a:bodyPr wrap="none" lIns="0" tIns="0" rIns="0" bIns="0" rtlCol="0" anchor="t"/>
          <a:lstStyle/>
          <a:p>
            <a:pPr marL="0" indent="0" algn="ctr">
              <a:lnSpc>
                <a:spcPts val="1700"/>
              </a:lnSpc>
              <a:buNone/>
            </a:pPr>
            <a:r>
              <a:rPr lang="en-US" sz="1350" dirty="0">
                <a:solidFill>
                  <a:srgbClr val="E0E4E6"/>
                </a:solidFill>
                <a:latin typeface="Cabin" pitchFamily="34" charset="0"/>
                <a:ea typeface="Cabin" pitchFamily="34" charset="-122"/>
                <a:cs typeface="Cabin" pitchFamily="34" charset="-120"/>
              </a:rPr>
              <a:t>J+7</a:t>
            </a:r>
            <a:endParaRPr lang="en-US" sz="1350" dirty="0"/>
          </a:p>
        </p:txBody>
      </p:sp>
      <p:sp>
        <p:nvSpPr>
          <p:cNvPr id="20" name="Text 18"/>
          <p:cNvSpPr/>
          <p:nvPr/>
        </p:nvSpPr>
        <p:spPr>
          <a:xfrm>
            <a:off x="7570827" y="2549843"/>
            <a:ext cx="6461760" cy="314682"/>
          </a:xfrm>
          <a:prstGeom prst="rect">
            <a:avLst/>
          </a:prstGeom>
          <a:noFill/>
          <a:ln/>
        </p:spPr>
        <p:txBody>
          <a:bodyPr wrap="none" lIns="0" tIns="0" rIns="0" bIns="0" rtlCol="0" anchor="t"/>
          <a:lstStyle/>
          <a:p>
            <a:pPr marL="0" indent="0" algn="ctr">
              <a:lnSpc>
                <a:spcPts val="2450"/>
              </a:lnSpc>
              <a:buNone/>
            </a:pPr>
            <a:r>
              <a:rPr lang="en-US" sz="1500" dirty="0">
                <a:solidFill>
                  <a:srgbClr val="E0E4E6"/>
                </a:solidFill>
                <a:latin typeface="Crimson Pro" pitchFamily="34" charset="0"/>
                <a:ea typeface="Crimson Pro" pitchFamily="34" charset="-122"/>
                <a:cs typeface="Crimson Pro" pitchFamily="34" charset="-120"/>
              </a:rPr>
              <a:t>Confirmation de la manipulation</a:t>
            </a:r>
            <a:endParaRPr lang="en-US" sz="1500" dirty="0"/>
          </a:p>
        </p:txBody>
      </p:sp>
      <p:sp>
        <p:nvSpPr>
          <p:cNvPr id="21" name="Text 19"/>
          <p:cNvSpPr/>
          <p:nvPr/>
        </p:nvSpPr>
        <p:spPr>
          <a:xfrm>
            <a:off x="440531" y="5084921"/>
            <a:ext cx="1847374" cy="218480"/>
          </a:xfrm>
          <a:prstGeom prst="rect">
            <a:avLst/>
          </a:prstGeom>
          <a:noFill/>
          <a:ln/>
        </p:spPr>
        <p:txBody>
          <a:bodyPr wrap="none" lIns="0" tIns="0" rIns="0" bIns="0" rtlCol="0" anchor="t"/>
          <a:lstStyle/>
          <a:p>
            <a:pPr marL="0" indent="0" algn="l">
              <a:lnSpc>
                <a:spcPts val="1700"/>
              </a:lnSpc>
              <a:buNone/>
            </a:pPr>
            <a:r>
              <a:rPr lang="en-US" sz="1350" dirty="0">
                <a:solidFill>
                  <a:srgbClr val="F0FCFF"/>
                </a:solidFill>
                <a:latin typeface="Cabin" pitchFamily="34" charset="0"/>
                <a:ea typeface="Cabin" pitchFamily="34" charset="-122"/>
                <a:cs typeface="Cabin" pitchFamily="34" charset="-120"/>
              </a:rPr>
              <a:t>Cadre juridique européen</a:t>
            </a:r>
            <a:endParaRPr lang="en-US" sz="1350" dirty="0"/>
          </a:p>
        </p:txBody>
      </p:sp>
      <p:sp>
        <p:nvSpPr>
          <p:cNvPr id="22" name="Text 20"/>
          <p:cNvSpPr/>
          <p:nvPr/>
        </p:nvSpPr>
        <p:spPr>
          <a:xfrm>
            <a:off x="440531" y="5460683"/>
            <a:ext cx="6682740" cy="629364"/>
          </a:xfrm>
          <a:prstGeom prst="rect">
            <a:avLst/>
          </a:prstGeom>
          <a:noFill/>
          <a:ln/>
        </p:spPr>
        <p:txBody>
          <a:bodyPr wrap="square" lIns="0" tIns="0" rIns="0" bIns="0" rtlCol="0" anchor="t"/>
          <a:lstStyle/>
          <a:p>
            <a:pPr marL="342900" indent="-342900" algn="l">
              <a:lnSpc>
                <a:spcPts val="1950"/>
              </a:lnSpc>
              <a:buSzPct val="100000"/>
              <a:buChar char="•"/>
            </a:pPr>
            <a:r>
              <a:rPr lang="en-US" sz="1200" b="1" dirty="0">
                <a:solidFill>
                  <a:srgbClr val="E0E4E6"/>
                </a:solidFill>
                <a:latin typeface="Crimson Pro" pitchFamily="34" charset="0"/>
                <a:ea typeface="Crimson Pro" pitchFamily="34" charset="-122"/>
                <a:cs typeface="Crimson Pro" pitchFamily="34" charset="-120"/>
              </a:rPr>
              <a:t>IA Act</a:t>
            </a:r>
            <a:r>
              <a:rPr lang="en-US" sz="1200" dirty="0">
                <a:solidFill>
                  <a:srgbClr val="E0E4E6"/>
                </a:solidFill>
                <a:latin typeface="Crimson Pro" pitchFamily="34" charset="0"/>
                <a:ea typeface="Crimson Pro" pitchFamily="34" charset="-122"/>
                <a:cs typeface="Crimson Pro" pitchFamily="34" charset="-120"/>
              </a:rPr>
              <a:t> : interdiction stricte des IA manipulatoires et obligation de transparence sur les contenus générés</a:t>
            </a:r>
            <a:endParaRPr lang="en-US" sz="1200" dirty="0"/>
          </a:p>
        </p:txBody>
      </p:sp>
      <p:sp>
        <p:nvSpPr>
          <p:cNvPr id="23" name="Text 21"/>
          <p:cNvSpPr/>
          <p:nvPr/>
        </p:nvSpPr>
        <p:spPr>
          <a:xfrm>
            <a:off x="440531" y="6145054"/>
            <a:ext cx="6682740" cy="629364"/>
          </a:xfrm>
          <a:prstGeom prst="rect">
            <a:avLst/>
          </a:prstGeom>
          <a:noFill/>
          <a:ln/>
        </p:spPr>
        <p:txBody>
          <a:bodyPr wrap="square" lIns="0" tIns="0" rIns="0" bIns="0" rtlCol="0" anchor="t"/>
          <a:lstStyle/>
          <a:p>
            <a:pPr marL="342900" indent="-342900" algn="l">
              <a:lnSpc>
                <a:spcPts val="1950"/>
              </a:lnSpc>
              <a:buSzPct val="100000"/>
              <a:buChar char="•"/>
            </a:pPr>
            <a:r>
              <a:rPr lang="en-US" sz="1200" b="1" dirty="0">
                <a:solidFill>
                  <a:srgbClr val="E0E4E6"/>
                </a:solidFill>
                <a:latin typeface="Crimson Pro" pitchFamily="34" charset="0"/>
                <a:ea typeface="Crimson Pro" pitchFamily="34" charset="-122"/>
                <a:cs typeface="Crimson Pro" pitchFamily="34" charset="-120"/>
              </a:rPr>
              <a:t>Digital Services Act</a:t>
            </a:r>
            <a:r>
              <a:rPr lang="en-US" sz="1200" dirty="0">
                <a:solidFill>
                  <a:srgbClr val="E0E4E6"/>
                </a:solidFill>
                <a:latin typeface="Crimson Pro" pitchFamily="34" charset="0"/>
                <a:ea typeface="Crimson Pro" pitchFamily="34" charset="-122"/>
                <a:cs typeface="Crimson Pro" pitchFamily="34" charset="-120"/>
              </a:rPr>
              <a:t> : lutte active contre les contenus illicites et obligation de modération rapide</a:t>
            </a:r>
            <a:endParaRPr lang="en-US" sz="1200" dirty="0"/>
          </a:p>
        </p:txBody>
      </p:sp>
      <p:sp>
        <p:nvSpPr>
          <p:cNvPr id="24" name="Text 22"/>
          <p:cNvSpPr/>
          <p:nvPr/>
        </p:nvSpPr>
        <p:spPr>
          <a:xfrm>
            <a:off x="7514749" y="5084921"/>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F0FCFF"/>
                </a:solidFill>
                <a:latin typeface="Cabin" pitchFamily="34" charset="0"/>
                <a:ea typeface="Cabin" pitchFamily="34" charset="-122"/>
                <a:cs typeface="Cabin" pitchFamily="34" charset="-120"/>
              </a:rPr>
              <a:t>Objectifs protecteurs</a:t>
            </a:r>
            <a:endParaRPr lang="en-US" sz="1350" dirty="0"/>
          </a:p>
        </p:txBody>
      </p:sp>
      <p:sp>
        <p:nvSpPr>
          <p:cNvPr id="25" name="Text 23"/>
          <p:cNvSpPr/>
          <p:nvPr/>
        </p:nvSpPr>
        <p:spPr>
          <a:xfrm>
            <a:off x="7514749" y="5460683"/>
            <a:ext cx="6682740" cy="31468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E0E4E6"/>
                </a:solidFill>
                <a:latin typeface="Crimson Pro" pitchFamily="34" charset="0"/>
                <a:ea typeface="Crimson Pro" pitchFamily="34" charset="-122"/>
                <a:cs typeface="Crimson Pro" pitchFamily="34" charset="-120"/>
              </a:rPr>
              <a:t>Préserver l'intégrité des processus démocratiques</a:t>
            </a:r>
            <a:endParaRPr lang="en-US" sz="1200" dirty="0"/>
          </a:p>
        </p:txBody>
      </p:sp>
      <p:sp>
        <p:nvSpPr>
          <p:cNvPr id="26" name="Text 24"/>
          <p:cNvSpPr/>
          <p:nvPr/>
        </p:nvSpPr>
        <p:spPr>
          <a:xfrm>
            <a:off x="7514749" y="5830372"/>
            <a:ext cx="6682740" cy="31468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E0E4E6"/>
                </a:solidFill>
                <a:latin typeface="Crimson Pro" pitchFamily="34" charset="0"/>
                <a:ea typeface="Crimson Pro" pitchFamily="34" charset="-122"/>
                <a:cs typeface="Crimson Pro" pitchFamily="34" charset="-120"/>
              </a:rPr>
              <a:t>Exiger la traçabilité des contenus synthétiques</a:t>
            </a:r>
            <a:endParaRPr lang="en-US" sz="1200" dirty="0"/>
          </a:p>
        </p:txBody>
      </p:sp>
      <p:sp>
        <p:nvSpPr>
          <p:cNvPr id="27" name="Text 25"/>
          <p:cNvSpPr/>
          <p:nvPr/>
        </p:nvSpPr>
        <p:spPr>
          <a:xfrm>
            <a:off x="7514749" y="6200061"/>
            <a:ext cx="6682740" cy="314682"/>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E0E4E6"/>
                </a:solidFill>
                <a:latin typeface="Crimson Pro" pitchFamily="34" charset="0"/>
                <a:ea typeface="Crimson Pro" pitchFamily="34" charset="-122"/>
                <a:cs typeface="Crimson Pro" pitchFamily="34" charset="-120"/>
              </a:rPr>
              <a:t>Responsabiliser les plateformes de diffusion</a:t>
            </a:r>
            <a:endParaRPr lang="en-US" sz="1200" dirty="0"/>
          </a:p>
        </p:txBody>
      </p:sp>
      <p:sp>
        <p:nvSpPr>
          <p:cNvPr id="28" name="Shape 26"/>
          <p:cNvSpPr/>
          <p:nvPr/>
        </p:nvSpPr>
        <p:spPr>
          <a:xfrm>
            <a:off x="440531" y="7006352"/>
            <a:ext cx="13749337" cy="1046083"/>
          </a:xfrm>
          <a:prstGeom prst="roundRect">
            <a:avLst>
              <a:gd name="adj" fmla="val 22563"/>
            </a:avLst>
          </a:prstGeom>
          <a:solidFill>
            <a:srgbClr val="004D36"/>
          </a:solidFill>
          <a:ln/>
        </p:spPr>
        <p:txBody>
          <a:bodyPr/>
          <a:lstStyle/>
          <a:p>
            <a:endParaRPr lang="fr-FR"/>
          </a:p>
        </p:txBody>
      </p:sp>
      <p:pic>
        <p:nvPicPr>
          <p:cNvPr id="29" name="Image 0" descr="preencoded.png"/>
          <p:cNvPicPr>
            <a:picLocks noChangeAspect="1"/>
          </p:cNvPicPr>
          <p:nvPr/>
        </p:nvPicPr>
        <p:blipFill>
          <a:blip r:embed="rId3"/>
          <a:stretch>
            <a:fillRect/>
          </a:stretch>
        </p:blipFill>
        <p:spPr>
          <a:xfrm>
            <a:off x="597813" y="7251740"/>
            <a:ext cx="245864" cy="196691"/>
          </a:xfrm>
          <a:prstGeom prst="rect">
            <a:avLst/>
          </a:prstGeom>
        </p:spPr>
      </p:pic>
      <p:sp>
        <p:nvSpPr>
          <p:cNvPr id="30" name="Text 27"/>
          <p:cNvSpPr/>
          <p:nvPr/>
        </p:nvSpPr>
        <p:spPr>
          <a:xfrm>
            <a:off x="1000958" y="7202924"/>
            <a:ext cx="13031629" cy="629364"/>
          </a:xfrm>
          <a:prstGeom prst="rect">
            <a:avLst/>
          </a:prstGeom>
          <a:noFill/>
          <a:ln/>
        </p:spPr>
        <p:txBody>
          <a:bodyPr wrap="square" lIns="0" tIns="0" rIns="0" bIns="0" rtlCol="0" anchor="t"/>
          <a:lstStyle/>
          <a:p>
            <a:pPr marL="0" indent="0" algn="l">
              <a:lnSpc>
                <a:spcPts val="2450"/>
              </a:lnSpc>
              <a:buNone/>
            </a:pPr>
            <a:r>
              <a:rPr lang="en-US" sz="1500" b="1" dirty="0">
                <a:solidFill>
                  <a:srgbClr val="FFFFFF"/>
                </a:solidFill>
                <a:latin typeface="Crimson Pro" pitchFamily="34" charset="0"/>
                <a:ea typeface="Crimson Pro" pitchFamily="34" charset="-122"/>
                <a:cs typeface="Crimson Pro" pitchFamily="34" charset="-120"/>
              </a:rPr>
              <a:t>Leçon clé :</a:t>
            </a:r>
            <a:r>
              <a:rPr lang="en-US" sz="1500" dirty="0">
                <a:solidFill>
                  <a:srgbClr val="FFFFFF"/>
                </a:solidFill>
                <a:latin typeface="Crimson Pro" pitchFamily="34" charset="0"/>
                <a:ea typeface="Crimson Pro" pitchFamily="34" charset="-122"/>
                <a:cs typeface="Crimson Pro" pitchFamily="34" charset="-120"/>
              </a:rPr>
              <a:t> L'IA Act n'est pas une simple réglementation technique. C'est un cadre de protection sociétale fondamental qui dépasse largement le périmètre de l'entreprise.</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518755" y="509468"/>
            <a:ext cx="8355568" cy="514588"/>
          </a:xfrm>
          <a:prstGeom prst="rect">
            <a:avLst/>
          </a:prstGeom>
          <a:noFill/>
          <a:ln/>
        </p:spPr>
        <p:txBody>
          <a:bodyPr wrap="none" lIns="0" tIns="0" rIns="0" bIns="0" rtlCol="0" anchor="t"/>
          <a:lstStyle/>
          <a:p>
            <a:pPr marL="0" indent="0" algn="l">
              <a:lnSpc>
                <a:spcPts val="4050"/>
              </a:lnSpc>
              <a:buNone/>
            </a:pPr>
            <a:r>
              <a:rPr lang="en-US" sz="3200" dirty="0">
                <a:solidFill>
                  <a:srgbClr val="F0FCFF"/>
                </a:solidFill>
                <a:latin typeface="Cabin" pitchFamily="34" charset="0"/>
                <a:ea typeface="Cabin" pitchFamily="34" charset="-122"/>
                <a:cs typeface="Cabin" pitchFamily="34" charset="-120"/>
              </a:rPr>
              <a:t>Synthèse : Des risques systémiques convergents</a:t>
            </a:r>
            <a:endParaRPr lang="en-US" sz="3200" dirty="0"/>
          </a:p>
        </p:txBody>
      </p:sp>
      <p:sp>
        <p:nvSpPr>
          <p:cNvPr id="3" name="Text 1"/>
          <p:cNvSpPr/>
          <p:nvPr/>
        </p:nvSpPr>
        <p:spPr>
          <a:xfrm>
            <a:off x="518755" y="1098113"/>
            <a:ext cx="4209098" cy="308729"/>
          </a:xfrm>
          <a:prstGeom prst="rect">
            <a:avLst/>
          </a:prstGeom>
          <a:noFill/>
          <a:ln/>
        </p:spPr>
        <p:txBody>
          <a:bodyPr wrap="none" lIns="0" tIns="0" rIns="0" bIns="0" rtlCol="0" anchor="t"/>
          <a:lstStyle/>
          <a:p>
            <a:pPr marL="0" indent="0" algn="l">
              <a:lnSpc>
                <a:spcPts val="2400"/>
              </a:lnSpc>
              <a:buNone/>
            </a:pPr>
            <a:r>
              <a:rPr lang="en-US" sz="1900" dirty="0">
                <a:solidFill>
                  <a:srgbClr val="F0FCFF"/>
                </a:solidFill>
                <a:latin typeface="Cabin" pitchFamily="34" charset="0"/>
                <a:ea typeface="Cabin" pitchFamily="34" charset="-122"/>
                <a:cs typeface="Cabin" pitchFamily="34" charset="-120"/>
              </a:rPr>
              <a:t>Un constat commun à tous ces incidents</a:t>
            </a:r>
            <a:endParaRPr lang="en-US" sz="1900" dirty="0"/>
          </a:p>
        </p:txBody>
      </p:sp>
      <p:sp>
        <p:nvSpPr>
          <p:cNvPr id="4" name="Text 2"/>
          <p:cNvSpPr/>
          <p:nvPr/>
        </p:nvSpPr>
        <p:spPr>
          <a:xfrm>
            <a:off x="2507218" y="3508772"/>
            <a:ext cx="2058710" cy="257294"/>
          </a:xfrm>
          <a:prstGeom prst="rect">
            <a:avLst/>
          </a:prstGeom>
          <a:noFill/>
          <a:ln/>
        </p:spPr>
        <p:txBody>
          <a:bodyPr wrap="none" lIns="0" tIns="0" rIns="0" bIns="0" rtlCol="0" anchor="t"/>
          <a:lstStyle/>
          <a:p>
            <a:pPr marL="0" indent="0" algn="r">
              <a:lnSpc>
                <a:spcPts val="2000"/>
              </a:lnSpc>
              <a:buNone/>
            </a:pPr>
            <a:r>
              <a:rPr lang="en-US" sz="1600" dirty="0">
                <a:solidFill>
                  <a:srgbClr val="E0E4E6"/>
                </a:solidFill>
                <a:latin typeface="Cabin" pitchFamily="34" charset="0"/>
                <a:ea typeface="Cabin" pitchFamily="34" charset="-122"/>
                <a:cs typeface="Cabin" pitchFamily="34" charset="-120"/>
              </a:rPr>
              <a:t>Dépendances extrêmes</a:t>
            </a:r>
            <a:endParaRPr lang="en-US" sz="1600" dirty="0"/>
          </a:p>
        </p:txBody>
      </p:sp>
      <p:sp>
        <p:nvSpPr>
          <p:cNvPr id="5" name="Text 3"/>
          <p:cNvSpPr/>
          <p:nvPr/>
        </p:nvSpPr>
        <p:spPr>
          <a:xfrm>
            <a:off x="518755" y="3877151"/>
            <a:ext cx="4047173" cy="741045"/>
          </a:xfrm>
          <a:prstGeom prst="rect">
            <a:avLst/>
          </a:prstGeom>
          <a:noFill/>
          <a:ln/>
        </p:spPr>
        <p:txBody>
          <a:bodyPr wrap="square" lIns="0" tIns="0" rIns="0" bIns="0" rtlCol="0" anchor="t"/>
          <a:lstStyle/>
          <a:p>
            <a:pPr marL="0" indent="0" algn="r">
              <a:lnSpc>
                <a:spcPts val="2900"/>
              </a:lnSpc>
              <a:buNone/>
            </a:pPr>
            <a:r>
              <a:rPr lang="en-US" sz="1800" dirty="0">
                <a:solidFill>
                  <a:srgbClr val="E0E4E6"/>
                </a:solidFill>
                <a:latin typeface="Crimson Pro" pitchFamily="34" charset="0"/>
                <a:ea typeface="Crimson Pro" pitchFamily="34" charset="-122"/>
                <a:cs typeface="Crimson Pro" pitchFamily="34" charset="-120"/>
              </a:rPr>
              <a:t>Interconnexions numériques critiques impossibles à éliminer</a:t>
            </a:r>
            <a:endParaRPr lang="en-US" sz="1800" dirty="0"/>
          </a:p>
        </p:txBody>
      </p:sp>
      <p:pic>
        <p:nvPicPr>
          <p:cNvPr id="6" name="Image 0" descr="preencoded.png"/>
          <p:cNvPicPr>
            <a:picLocks noChangeAspect="1"/>
          </p:cNvPicPr>
          <p:nvPr/>
        </p:nvPicPr>
        <p:blipFill>
          <a:blip r:embed="rId3"/>
          <a:stretch>
            <a:fillRect/>
          </a:stretch>
        </p:blipFill>
        <p:spPr>
          <a:xfrm>
            <a:off x="4936450" y="1684734"/>
            <a:ext cx="4757499" cy="4757499"/>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1403" y="3924895"/>
            <a:ext cx="277178" cy="277178"/>
          </a:xfrm>
          <a:prstGeom prst="rect">
            <a:avLst/>
          </a:prstGeom>
        </p:spPr>
      </p:pic>
      <p:sp>
        <p:nvSpPr>
          <p:cNvPr id="8" name="Text 4"/>
          <p:cNvSpPr/>
          <p:nvPr/>
        </p:nvSpPr>
        <p:spPr>
          <a:xfrm>
            <a:off x="9971842" y="2249924"/>
            <a:ext cx="2058710" cy="257294"/>
          </a:xfrm>
          <a:prstGeom prst="rect">
            <a:avLst/>
          </a:prstGeom>
          <a:noFill/>
          <a:ln/>
        </p:spPr>
        <p:txBody>
          <a:bodyPr wrap="none" lIns="0" tIns="0" rIns="0" bIns="0" rtlCol="0" anchor="t"/>
          <a:lstStyle/>
          <a:p>
            <a:pPr marL="0" indent="0" algn="l">
              <a:lnSpc>
                <a:spcPts val="2000"/>
              </a:lnSpc>
              <a:buNone/>
            </a:pPr>
            <a:r>
              <a:rPr lang="en-US" sz="1600" dirty="0">
                <a:solidFill>
                  <a:srgbClr val="E0E4E6"/>
                </a:solidFill>
                <a:latin typeface="Cabin" pitchFamily="34" charset="0"/>
                <a:ea typeface="Cabin" pitchFamily="34" charset="-122"/>
                <a:cs typeface="Cabin" pitchFamily="34" charset="-120"/>
              </a:rPr>
              <a:t>Complexité croissante</a:t>
            </a:r>
            <a:endParaRPr lang="en-US" sz="1600" dirty="0"/>
          </a:p>
        </p:txBody>
      </p:sp>
      <p:sp>
        <p:nvSpPr>
          <p:cNvPr id="9" name="Text 5"/>
          <p:cNvSpPr/>
          <p:nvPr/>
        </p:nvSpPr>
        <p:spPr>
          <a:xfrm>
            <a:off x="9971842" y="2618303"/>
            <a:ext cx="4139803" cy="741045"/>
          </a:xfrm>
          <a:prstGeom prst="rect">
            <a:avLst/>
          </a:prstGeom>
          <a:noFill/>
          <a:ln/>
        </p:spPr>
        <p:txBody>
          <a:bodyPr wrap="square" lIns="0" tIns="0" rIns="0" bIns="0" rtlCol="0" anchor="t"/>
          <a:lstStyle/>
          <a:p>
            <a:pPr marL="0" indent="0" algn="l">
              <a:lnSpc>
                <a:spcPts val="2900"/>
              </a:lnSpc>
              <a:buNone/>
            </a:pPr>
            <a:r>
              <a:rPr lang="en-US" sz="1800" dirty="0">
                <a:solidFill>
                  <a:srgbClr val="E0E4E6"/>
                </a:solidFill>
                <a:latin typeface="Crimson Pro" pitchFamily="34" charset="0"/>
                <a:ea typeface="Crimson Pro" pitchFamily="34" charset="-122"/>
                <a:cs typeface="Crimson Pro" pitchFamily="34" charset="-120"/>
              </a:rPr>
              <a:t>Produits et services de plus en plus sophistiqués et opaques</a:t>
            </a:r>
            <a:endParaRPr lang="en-US" sz="1800" dirty="0"/>
          </a:p>
        </p:txBody>
      </p:sp>
      <p:pic>
        <p:nvPicPr>
          <p:cNvPr id="10" name="Image 2" descr="preencoded.png"/>
          <p:cNvPicPr>
            <a:picLocks noChangeAspect="1"/>
          </p:cNvPicPr>
          <p:nvPr/>
        </p:nvPicPr>
        <p:blipFill>
          <a:blip r:embed="rId6"/>
          <a:stretch>
            <a:fillRect/>
          </a:stretch>
        </p:blipFill>
        <p:spPr>
          <a:xfrm>
            <a:off x="4936450" y="1684734"/>
            <a:ext cx="4757499" cy="4757499"/>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9096" y="2482810"/>
            <a:ext cx="277178" cy="277178"/>
          </a:xfrm>
          <a:prstGeom prst="rect">
            <a:avLst/>
          </a:prstGeom>
        </p:spPr>
      </p:pic>
      <p:sp>
        <p:nvSpPr>
          <p:cNvPr id="12" name="Text 6"/>
          <p:cNvSpPr/>
          <p:nvPr/>
        </p:nvSpPr>
        <p:spPr>
          <a:xfrm>
            <a:off x="9971842" y="4767620"/>
            <a:ext cx="2058710" cy="257294"/>
          </a:xfrm>
          <a:prstGeom prst="rect">
            <a:avLst/>
          </a:prstGeom>
          <a:noFill/>
          <a:ln/>
        </p:spPr>
        <p:txBody>
          <a:bodyPr wrap="none" lIns="0" tIns="0" rIns="0" bIns="0" rtlCol="0" anchor="t"/>
          <a:lstStyle/>
          <a:p>
            <a:pPr marL="0" indent="0" algn="l">
              <a:lnSpc>
                <a:spcPts val="2000"/>
              </a:lnSpc>
              <a:buNone/>
            </a:pPr>
            <a:r>
              <a:rPr lang="en-US" sz="1600" dirty="0">
                <a:solidFill>
                  <a:srgbClr val="E0E4E6"/>
                </a:solidFill>
                <a:latin typeface="Cabin" pitchFamily="34" charset="0"/>
                <a:ea typeface="Cabin" pitchFamily="34" charset="-122"/>
                <a:cs typeface="Cabin" pitchFamily="34" charset="-120"/>
              </a:rPr>
              <a:t>Risques transversaux</a:t>
            </a:r>
            <a:endParaRPr lang="en-US" sz="1600" dirty="0"/>
          </a:p>
        </p:txBody>
      </p:sp>
      <p:sp>
        <p:nvSpPr>
          <p:cNvPr id="13" name="Text 7"/>
          <p:cNvSpPr/>
          <p:nvPr/>
        </p:nvSpPr>
        <p:spPr>
          <a:xfrm>
            <a:off x="9971842" y="5135999"/>
            <a:ext cx="4139803" cy="741045"/>
          </a:xfrm>
          <a:prstGeom prst="rect">
            <a:avLst/>
          </a:prstGeom>
          <a:noFill/>
          <a:ln/>
        </p:spPr>
        <p:txBody>
          <a:bodyPr wrap="square" lIns="0" tIns="0" rIns="0" bIns="0" rtlCol="0" anchor="t"/>
          <a:lstStyle/>
          <a:p>
            <a:pPr marL="0" indent="0" algn="l">
              <a:lnSpc>
                <a:spcPts val="2900"/>
              </a:lnSpc>
              <a:buNone/>
            </a:pPr>
            <a:r>
              <a:rPr lang="en-US" sz="1800" dirty="0">
                <a:solidFill>
                  <a:srgbClr val="E0E4E6"/>
                </a:solidFill>
                <a:latin typeface="Crimson Pro" pitchFamily="34" charset="0"/>
                <a:ea typeface="Crimson Pro" pitchFamily="34" charset="-122"/>
                <a:cs typeface="Crimson Pro" pitchFamily="34" charset="-120"/>
              </a:rPr>
              <a:t>Tech, données, IA, fournisseurs, gouvernance intimement liés</a:t>
            </a:r>
            <a:endParaRPr lang="en-US" sz="1800" dirty="0"/>
          </a:p>
        </p:txBody>
      </p:sp>
      <p:pic>
        <p:nvPicPr>
          <p:cNvPr id="14" name="Image 4" descr="preencoded.png"/>
          <p:cNvPicPr>
            <a:picLocks noChangeAspect="1"/>
          </p:cNvPicPr>
          <p:nvPr/>
        </p:nvPicPr>
        <p:blipFill>
          <a:blip r:embed="rId9"/>
          <a:stretch>
            <a:fillRect/>
          </a:stretch>
        </p:blipFill>
        <p:spPr>
          <a:xfrm>
            <a:off x="4936450" y="1684734"/>
            <a:ext cx="4757499" cy="4757499"/>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9096" y="5366861"/>
            <a:ext cx="277178" cy="277178"/>
          </a:xfrm>
          <a:prstGeom prst="rect">
            <a:avLst/>
          </a:prstGeom>
        </p:spPr>
      </p:pic>
      <p:sp>
        <p:nvSpPr>
          <p:cNvPr id="16" name="Text 8"/>
          <p:cNvSpPr/>
          <p:nvPr/>
        </p:nvSpPr>
        <p:spPr>
          <a:xfrm>
            <a:off x="796647" y="6928485"/>
            <a:ext cx="3603308" cy="308729"/>
          </a:xfrm>
          <a:prstGeom prst="rect">
            <a:avLst/>
          </a:prstGeom>
          <a:noFill/>
          <a:ln/>
        </p:spPr>
        <p:txBody>
          <a:bodyPr wrap="none" lIns="0" tIns="0" rIns="0" bIns="0" rtlCol="0" anchor="t"/>
          <a:lstStyle/>
          <a:p>
            <a:pPr marL="0" indent="0" algn="l">
              <a:lnSpc>
                <a:spcPts val="2400"/>
              </a:lnSpc>
              <a:buNone/>
            </a:pPr>
            <a:r>
              <a:rPr lang="en-US" sz="1900" dirty="0">
                <a:solidFill>
                  <a:srgbClr val="F0FCFF"/>
                </a:solidFill>
                <a:latin typeface="Cabin" pitchFamily="34" charset="0"/>
                <a:ea typeface="Cabin" pitchFamily="34" charset="-122"/>
                <a:cs typeface="Cabin" pitchFamily="34" charset="-120"/>
              </a:rPr>
              <a:t>Conclusion logique incontournable</a:t>
            </a:r>
            <a:endParaRPr lang="en-US" sz="1900" dirty="0"/>
          </a:p>
        </p:txBody>
      </p:sp>
      <p:sp>
        <p:nvSpPr>
          <p:cNvPr id="17" name="Text 9"/>
          <p:cNvSpPr/>
          <p:nvPr/>
        </p:nvSpPr>
        <p:spPr>
          <a:xfrm>
            <a:off x="796647" y="7515106"/>
            <a:ext cx="13314998" cy="741045"/>
          </a:xfrm>
          <a:prstGeom prst="rect">
            <a:avLst/>
          </a:prstGeom>
          <a:noFill/>
          <a:ln/>
        </p:spPr>
        <p:txBody>
          <a:bodyPr wrap="square" lIns="0" tIns="0" rIns="0" bIns="0" rtlCol="0" anchor="t"/>
          <a:lstStyle/>
          <a:p>
            <a:pPr marL="0" indent="0" algn="l">
              <a:lnSpc>
                <a:spcPts val="2900"/>
              </a:lnSpc>
              <a:buNone/>
            </a:pPr>
            <a:r>
              <a:rPr lang="en-US" sz="1800" dirty="0">
                <a:solidFill>
                  <a:srgbClr val="E0E4E6"/>
                </a:solidFill>
                <a:latin typeface="Crimson Pro" pitchFamily="34" charset="0"/>
                <a:ea typeface="Crimson Pro" pitchFamily="34" charset="-122"/>
                <a:cs typeface="Crimson Pro" pitchFamily="34" charset="-120"/>
              </a:rPr>
              <a:t>Face à ces défis systémiques, il devient impératif de mettre en place une </a:t>
            </a:r>
            <a:r>
              <a:rPr lang="en-US" sz="1800" b="1" dirty="0">
                <a:solidFill>
                  <a:srgbClr val="E0E4E6"/>
                </a:solidFill>
                <a:latin typeface="Crimson Pro" pitchFamily="34" charset="0"/>
                <a:ea typeface="Crimson Pro" pitchFamily="34" charset="-122"/>
                <a:cs typeface="Crimson Pro" pitchFamily="34" charset="-120"/>
              </a:rPr>
              <a:t>gouvernance intégrée et coordonnée</a:t>
            </a:r>
            <a:r>
              <a:rPr lang="en-US" sz="1800" dirty="0">
                <a:solidFill>
                  <a:srgbClr val="E0E4E6"/>
                </a:solidFill>
                <a:latin typeface="Crimson Pro" pitchFamily="34" charset="0"/>
                <a:ea typeface="Crimson Pro" pitchFamily="34" charset="-122"/>
                <a:cs typeface="Crimson Pro" pitchFamily="34" charset="-120"/>
              </a:rPr>
              <a:t> associant étroitement DPO, CISO et Responsable IA. Le cloisonnement traditionnel n'est plus tenable.</a:t>
            </a:r>
            <a:endParaRPr lang="en-US" sz="1800" dirty="0"/>
          </a:p>
        </p:txBody>
      </p:sp>
      <p:sp>
        <p:nvSpPr>
          <p:cNvPr id="18" name="Shape 10"/>
          <p:cNvSpPr/>
          <p:nvPr/>
        </p:nvSpPr>
        <p:spPr>
          <a:xfrm>
            <a:off x="540305" y="6415683"/>
            <a:ext cx="22860" cy="1813917"/>
          </a:xfrm>
          <a:prstGeom prst="rect">
            <a:avLst/>
          </a:prstGeom>
          <a:solidFill>
            <a:srgbClr val="16FFBB"/>
          </a:solidFill>
          <a:ln/>
        </p:spPr>
        <p:txBody>
          <a:bodyP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95360" y="0"/>
            <a:ext cx="6035040" cy="8229600"/>
          </a:xfrm>
          <a:prstGeom prst="rect">
            <a:avLst/>
          </a:prstGeom>
        </p:spPr>
      </p:pic>
      <p:sp>
        <p:nvSpPr>
          <p:cNvPr id="3" name="Text 0"/>
          <p:cNvSpPr/>
          <p:nvPr/>
        </p:nvSpPr>
        <p:spPr>
          <a:xfrm>
            <a:off x="440531" y="660916"/>
            <a:ext cx="6475452" cy="437078"/>
          </a:xfrm>
          <a:prstGeom prst="rect">
            <a:avLst/>
          </a:prstGeom>
          <a:noFill/>
          <a:ln/>
        </p:spPr>
        <p:txBody>
          <a:bodyPr wrap="none" lIns="0" tIns="0" rIns="0" bIns="0" rtlCol="0" anchor="t"/>
          <a:lstStyle/>
          <a:p>
            <a:pPr marL="0" indent="0" algn="l">
              <a:lnSpc>
                <a:spcPts val="3400"/>
              </a:lnSpc>
              <a:buNone/>
            </a:pPr>
            <a:r>
              <a:rPr lang="en-US" sz="3200" dirty="0">
                <a:solidFill>
                  <a:srgbClr val="F0FCFF"/>
                </a:solidFill>
                <a:latin typeface="Cabin" pitchFamily="34" charset="0"/>
                <a:ea typeface="Cabin" pitchFamily="34" charset="-122"/>
                <a:cs typeface="Cabin" pitchFamily="34" charset="-120"/>
              </a:rPr>
              <a:t>La réponse : gouvernance intégrée à 3 piliers</a:t>
            </a:r>
            <a:endParaRPr lang="en-US" sz="3200" dirty="0"/>
          </a:p>
        </p:txBody>
      </p:sp>
      <p:sp>
        <p:nvSpPr>
          <p:cNvPr id="4" name="Shape 1"/>
          <p:cNvSpPr/>
          <p:nvPr/>
        </p:nvSpPr>
        <p:spPr>
          <a:xfrm>
            <a:off x="440531" y="1333976"/>
            <a:ext cx="4052768" cy="2231112"/>
          </a:xfrm>
          <a:prstGeom prst="roundRect">
            <a:avLst>
              <a:gd name="adj" fmla="val 10579"/>
            </a:avLst>
          </a:prstGeom>
          <a:solidFill>
            <a:srgbClr val="0A081B"/>
          </a:solidFill>
          <a:ln w="15240">
            <a:solidFill>
              <a:srgbClr val="16FFBB"/>
            </a:solidFill>
            <a:prstDash val="solid"/>
          </a:ln>
        </p:spPr>
        <p:txBody>
          <a:bodyPr/>
          <a:lstStyle/>
          <a:p>
            <a:endParaRPr lang="fr-FR" sz="2400"/>
          </a:p>
        </p:txBody>
      </p:sp>
      <p:sp>
        <p:nvSpPr>
          <p:cNvPr id="5" name="Shape 2"/>
          <p:cNvSpPr/>
          <p:nvPr/>
        </p:nvSpPr>
        <p:spPr>
          <a:xfrm>
            <a:off x="613053" y="1506498"/>
            <a:ext cx="471964" cy="471964"/>
          </a:xfrm>
          <a:prstGeom prst="roundRect">
            <a:avLst>
              <a:gd name="adj" fmla="val 19372422"/>
            </a:avLst>
          </a:prstGeom>
          <a:solidFill>
            <a:srgbClr val="16FFBB"/>
          </a:solidFill>
          <a:ln/>
        </p:spPr>
        <p:txBody>
          <a:bodyPr/>
          <a:lstStyle/>
          <a:p>
            <a:endParaRPr lang="fr-FR" sz="2400"/>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831" y="1636276"/>
            <a:ext cx="212408" cy="212408"/>
          </a:xfrm>
          <a:prstGeom prst="rect">
            <a:avLst/>
          </a:prstGeom>
        </p:spPr>
      </p:pic>
      <p:sp>
        <p:nvSpPr>
          <p:cNvPr id="7" name="Text 3"/>
          <p:cNvSpPr/>
          <p:nvPr/>
        </p:nvSpPr>
        <p:spPr>
          <a:xfrm>
            <a:off x="613053" y="2135743"/>
            <a:ext cx="2216348" cy="218480"/>
          </a:xfrm>
          <a:prstGeom prst="rect">
            <a:avLst/>
          </a:prstGeom>
          <a:noFill/>
          <a:ln/>
        </p:spPr>
        <p:txBody>
          <a:bodyPr wrap="none" lIns="0" tIns="0" rIns="0" bIns="0" rtlCol="0" anchor="t"/>
          <a:lstStyle/>
          <a:p>
            <a:pPr marL="0" indent="0" algn="l">
              <a:lnSpc>
                <a:spcPts val="1700"/>
              </a:lnSpc>
              <a:buNone/>
            </a:pPr>
            <a:r>
              <a:rPr lang="en-US" sz="1600" dirty="0">
                <a:solidFill>
                  <a:srgbClr val="E0E4E6"/>
                </a:solidFill>
                <a:latin typeface="Cabin" pitchFamily="34" charset="0"/>
                <a:ea typeface="Cabin" pitchFamily="34" charset="-122"/>
                <a:cs typeface="Cabin" pitchFamily="34" charset="-120"/>
              </a:rPr>
              <a:t>DPO - Data Protection Officer</a:t>
            </a:r>
            <a:endParaRPr lang="en-US" sz="1600" dirty="0"/>
          </a:p>
        </p:txBody>
      </p:sp>
      <p:sp>
        <p:nvSpPr>
          <p:cNvPr id="8" name="Text 4"/>
          <p:cNvSpPr/>
          <p:nvPr/>
        </p:nvSpPr>
        <p:spPr>
          <a:xfrm>
            <a:off x="613053" y="2448520"/>
            <a:ext cx="3707725" cy="944047"/>
          </a:xfrm>
          <a:prstGeom prst="rect">
            <a:avLst/>
          </a:prstGeom>
          <a:noFill/>
          <a:ln/>
        </p:spPr>
        <p:txBody>
          <a:bodyPr wrap="square" lIns="0" tIns="0" rIns="0" bIns="0" rtlCol="0" anchor="t"/>
          <a:lstStyle/>
          <a:p>
            <a:pPr marL="0" indent="0" algn="l">
              <a:lnSpc>
                <a:spcPts val="2450"/>
              </a:lnSpc>
              <a:buNone/>
            </a:pPr>
            <a:r>
              <a:rPr lang="en-US" dirty="0">
                <a:solidFill>
                  <a:srgbClr val="E0E4E6"/>
                </a:solidFill>
                <a:latin typeface="Crimson Pro" pitchFamily="34" charset="0"/>
                <a:ea typeface="Crimson Pro" pitchFamily="34" charset="-122"/>
                <a:cs typeface="Crimson Pro" pitchFamily="34" charset="-120"/>
              </a:rPr>
              <a:t>Garant de la conformité RGPD, des droits des personnes et de la licéité des traitements de données</a:t>
            </a:r>
            <a:endParaRPr lang="en-US" dirty="0"/>
          </a:p>
        </p:txBody>
      </p:sp>
      <p:sp>
        <p:nvSpPr>
          <p:cNvPr id="9" name="Shape 5"/>
          <p:cNvSpPr/>
          <p:nvPr/>
        </p:nvSpPr>
        <p:spPr>
          <a:xfrm>
            <a:off x="4650581" y="1333976"/>
            <a:ext cx="4052888" cy="2231112"/>
          </a:xfrm>
          <a:prstGeom prst="roundRect">
            <a:avLst>
              <a:gd name="adj" fmla="val 10579"/>
            </a:avLst>
          </a:prstGeom>
          <a:solidFill>
            <a:srgbClr val="0A081B"/>
          </a:solidFill>
          <a:ln w="15240">
            <a:solidFill>
              <a:srgbClr val="29DDDA"/>
            </a:solidFill>
            <a:prstDash val="solid"/>
          </a:ln>
        </p:spPr>
        <p:txBody>
          <a:bodyPr/>
          <a:lstStyle/>
          <a:p>
            <a:endParaRPr lang="fr-FR" sz="2400"/>
          </a:p>
        </p:txBody>
      </p:sp>
      <p:sp>
        <p:nvSpPr>
          <p:cNvPr id="10" name="Shape 6"/>
          <p:cNvSpPr/>
          <p:nvPr/>
        </p:nvSpPr>
        <p:spPr>
          <a:xfrm>
            <a:off x="4823103" y="1506498"/>
            <a:ext cx="471964" cy="471964"/>
          </a:xfrm>
          <a:prstGeom prst="roundRect">
            <a:avLst>
              <a:gd name="adj" fmla="val 19372422"/>
            </a:avLst>
          </a:prstGeom>
          <a:solidFill>
            <a:srgbClr val="29DDDA"/>
          </a:solidFill>
          <a:ln/>
        </p:spPr>
        <p:txBody>
          <a:bodyPr/>
          <a:lstStyle/>
          <a:p>
            <a:endParaRPr lang="fr-FR" sz="2400"/>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2881" y="1636276"/>
            <a:ext cx="212408" cy="212408"/>
          </a:xfrm>
          <a:prstGeom prst="rect">
            <a:avLst/>
          </a:prstGeom>
        </p:spPr>
      </p:pic>
      <p:sp>
        <p:nvSpPr>
          <p:cNvPr id="12" name="Text 7"/>
          <p:cNvSpPr/>
          <p:nvPr/>
        </p:nvSpPr>
        <p:spPr>
          <a:xfrm>
            <a:off x="4823103" y="2135743"/>
            <a:ext cx="3030260" cy="218480"/>
          </a:xfrm>
          <a:prstGeom prst="rect">
            <a:avLst/>
          </a:prstGeom>
          <a:noFill/>
          <a:ln/>
        </p:spPr>
        <p:txBody>
          <a:bodyPr wrap="none" lIns="0" tIns="0" rIns="0" bIns="0" rtlCol="0" anchor="t"/>
          <a:lstStyle/>
          <a:p>
            <a:pPr marL="0" indent="0" algn="l">
              <a:lnSpc>
                <a:spcPts val="1700"/>
              </a:lnSpc>
              <a:buNone/>
            </a:pPr>
            <a:r>
              <a:rPr lang="en-US" sz="1600" dirty="0">
                <a:solidFill>
                  <a:srgbClr val="E0E4E6"/>
                </a:solidFill>
                <a:latin typeface="Cabin" pitchFamily="34" charset="0"/>
                <a:ea typeface="Cabin" pitchFamily="34" charset="-122"/>
                <a:cs typeface="Cabin" pitchFamily="34" charset="-120"/>
              </a:rPr>
              <a:t>CISO - Chief Information Security Officer</a:t>
            </a:r>
            <a:endParaRPr lang="en-US" sz="1600" dirty="0"/>
          </a:p>
        </p:txBody>
      </p:sp>
      <p:sp>
        <p:nvSpPr>
          <p:cNvPr id="13" name="Text 8"/>
          <p:cNvSpPr/>
          <p:nvPr/>
        </p:nvSpPr>
        <p:spPr>
          <a:xfrm>
            <a:off x="4823103" y="2448520"/>
            <a:ext cx="3707844" cy="629364"/>
          </a:xfrm>
          <a:prstGeom prst="rect">
            <a:avLst/>
          </a:prstGeom>
          <a:noFill/>
          <a:ln/>
        </p:spPr>
        <p:txBody>
          <a:bodyPr wrap="square" lIns="0" tIns="0" rIns="0" bIns="0" rtlCol="0" anchor="t"/>
          <a:lstStyle/>
          <a:p>
            <a:pPr marL="0" indent="0" algn="l">
              <a:lnSpc>
                <a:spcPts val="2450"/>
              </a:lnSpc>
              <a:buNone/>
            </a:pPr>
            <a:r>
              <a:rPr lang="en-US" dirty="0">
                <a:solidFill>
                  <a:srgbClr val="E0E4E6"/>
                </a:solidFill>
                <a:latin typeface="Crimson Pro" pitchFamily="34" charset="0"/>
                <a:ea typeface="Crimson Pro" pitchFamily="34" charset="-122"/>
                <a:cs typeface="Crimson Pro" pitchFamily="34" charset="-120"/>
              </a:rPr>
              <a:t>Responsable de la cybersécurité, de la résilience des systèmes et de la continuité d'activité</a:t>
            </a:r>
            <a:endParaRPr lang="en-US" dirty="0"/>
          </a:p>
        </p:txBody>
      </p:sp>
      <p:sp>
        <p:nvSpPr>
          <p:cNvPr id="14" name="Shape 9"/>
          <p:cNvSpPr/>
          <p:nvPr/>
        </p:nvSpPr>
        <p:spPr>
          <a:xfrm>
            <a:off x="440531" y="3722370"/>
            <a:ext cx="8262938" cy="1601748"/>
          </a:xfrm>
          <a:prstGeom prst="roundRect">
            <a:avLst>
              <a:gd name="adj" fmla="val 14736"/>
            </a:avLst>
          </a:prstGeom>
          <a:solidFill>
            <a:srgbClr val="0A081B"/>
          </a:solidFill>
          <a:ln w="15240">
            <a:solidFill>
              <a:srgbClr val="37A7E7"/>
            </a:solidFill>
            <a:prstDash val="solid"/>
          </a:ln>
        </p:spPr>
        <p:txBody>
          <a:bodyPr/>
          <a:lstStyle/>
          <a:p>
            <a:endParaRPr lang="fr-FR" sz="2400"/>
          </a:p>
        </p:txBody>
      </p:sp>
      <p:sp>
        <p:nvSpPr>
          <p:cNvPr id="15" name="Shape 10"/>
          <p:cNvSpPr/>
          <p:nvPr/>
        </p:nvSpPr>
        <p:spPr>
          <a:xfrm>
            <a:off x="613053" y="3894892"/>
            <a:ext cx="471964" cy="471964"/>
          </a:xfrm>
          <a:prstGeom prst="roundRect">
            <a:avLst>
              <a:gd name="adj" fmla="val 19372422"/>
            </a:avLst>
          </a:prstGeom>
          <a:solidFill>
            <a:srgbClr val="37A7E7"/>
          </a:solidFill>
          <a:ln/>
        </p:spPr>
        <p:txBody>
          <a:bodyPr/>
          <a:lstStyle/>
          <a:p>
            <a:endParaRPr lang="fr-FR" sz="2400"/>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831" y="4024670"/>
            <a:ext cx="212408" cy="212408"/>
          </a:xfrm>
          <a:prstGeom prst="rect">
            <a:avLst/>
          </a:prstGeom>
        </p:spPr>
      </p:pic>
      <p:sp>
        <p:nvSpPr>
          <p:cNvPr id="17" name="Text 11"/>
          <p:cNvSpPr/>
          <p:nvPr/>
        </p:nvSpPr>
        <p:spPr>
          <a:xfrm>
            <a:off x="613053" y="4524137"/>
            <a:ext cx="1748314" cy="218480"/>
          </a:xfrm>
          <a:prstGeom prst="rect">
            <a:avLst/>
          </a:prstGeom>
          <a:noFill/>
          <a:ln/>
        </p:spPr>
        <p:txBody>
          <a:bodyPr wrap="none" lIns="0" tIns="0" rIns="0" bIns="0" rtlCol="0" anchor="t"/>
          <a:lstStyle/>
          <a:p>
            <a:pPr marL="0" indent="0" algn="l">
              <a:lnSpc>
                <a:spcPts val="1700"/>
              </a:lnSpc>
              <a:buNone/>
            </a:pPr>
            <a:r>
              <a:rPr lang="en-US" sz="1600" dirty="0">
                <a:solidFill>
                  <a:srgbClr val="E0E4E6"/>
                </a:solidFill>
                <a:latin typeface="Cabin" pitchFamily="34" charset="0"/>
                <a:ea typeface="Cabin" pitchFamily="34" charset="-122"/>
                <a:cs typeface="Cabin" pitchFamily="34" charset="-120"/>
              </a:rPr>
              <a:t>Responsable IA</a:t>
            </a:r>
            <a:endParaRPr lang="en-US" sz="1600" dirty="0"/>
          </a:p>
        </p:txBody>
      </p:sp>
      <p:sp>
        <p:nvSpPr>
          <p:cNvPr id="18" name="Text 12"/>
          <p:cNvSpPr/>
          <p:nvPr/>
        </p:nvSpPr>
        <p:spPr>
          <a:xfrm>
            <a:off x="613053" y="4836914"/>
            <a:ext cx="7917894" cy="314682"/>
          </a:xfrm>
          <a:prstGeom prst="rect">
            <a:avLst/>
          </a:prstGeom>
          <a:noFill/>
          <a:ln/>
        </p:spPr>
        <p:txBody>
          <a:bodyPr wrap="none" lIns="0" tIns="0" rIns="0" bIns="0" rtlCol="0" anchor="t"/>
          <a:lstStyle/>
          <a:p>
            <a:pPr marL="0" indent="0" algn="l">
              <a:lnSpc>
                <a:spcPts val="2450"/>
              </a:lnSpc>
              <a:buNone/>
            </a:pPr>
            <a:r>
              <a:rPr lang="en-US" dirty="0">
                <a:solidFill>
                  <a:srgbClr val="E0E4E6"/>
                </a:solidFill>
                <a:latin typeface="Crimson Pro" pitchFamily="34" charset="0"/>
                <a:ea typeface="Crimson Pro" pitchFamily="34" charset="-122"/>
                <a:cs typeface="Crimson Pro" pitchFamily="34" charset="-120"/>
              </a:rPr>
              <a:t>Superviseur de la transparence algorithmique, de l'éthique et de la gestion des risques IA</a:t>
            </a:r>
            <a:endParaRPr lang="en-US" dirty="0"/>
          </a:p>
        </p:txBody>
      </p:sp>
      <p:sp>
        <p:nvSpPr>
          <p:cNvPr id="19" name="Text 13"/>
          <p:cNvSpPr/>
          <p:nvPr/>
        </p:nvSpPr>
        <p:spPr>
          <a:xfrm>
            <a:off x="440531" y="5560100"/>
            <a:ext cx="2726531" cy="262176"/>
          </a:xfrm>
          <a:prstGeom prst="rect">
            <a:avLst/>
          </a:prstGeom>
          <a:noFill/>
          <a:ln/>
        </p:spPr>
        <p:txBody>
          <a:bodyPr wrap="none" lIns="0" tIns="0" rIns="0" bIns="0" rtlCol="0" anchor="t"/>
          <a:lstStyle/>
          <a:p>
            <a:pPr marL="0" indent="0" algn="l">
              <a:lnSpc>
                <a:spcPts val="2050"/>
              </a:lnSpc>
              <a:buNone/>
            </a:pPr>
            <a:r>
              <a:rPr lang="en-US" sz="2000" dirty="0">
                <a:solidFill>
                  <a:srgbClr val="F0FCFF"/>
                </a:solidFill>
                <a:latin typeface="Cabin" pitchFamily="34" charset="0"/>
                <a:ea typeface="Cabin" pitchFamily="34" charset="-122"/>
                <a:cs typeface="Cabin" pitchFamily="34" charset="-120"/>
              </a:rPr>
              <a:t>Avantages stratégiques décisifs</a:t>
            </a:r>
            <a:endParaRPr lang="en-US" sz="2000" dirty="0"/>
          </a:p>
        </p:txBody>
      </p:sp>
      <p:sp>
        <p:nvSpPr>
          <p:cNvPr id="20" name="Text 14"/>
          <p:cNvSpPr/>
          <p:nvPr/>
        </p:nvSpPr>
        <p:spPr>
          <a:xfrm>
            <a:off x="440531" y="6199823"/>
            <a:ext cx="3939540" cy="629364"/>
          </a:xfrm>
          <a:prstGeom prst="rect">
            <a:avLst/>
          </a:prstGeom>
          <a:noFill/>
          <a:ln/>
        </p:spPr>
        <p:txBody>
          <a:bodyPr wrap="square" lIns="0" tIns="0" rIns="0" bIns="0" rtlCol="0" anchor="t"/>
          <a:lstStyle/>
          <a:p>
            <a:pPr marL="342900" indent="-342900" algn="l">
              <a:lnSpc>
                <a:spcPts val="1950"/>
              </a:lnSpc>
              <a:buSzPct val="100000"/>
              <a:buChar char="•"/>
            </a:pPr>
            <a:r>
              <a:rPr lang="en-US" sz="1600" b="1" dirty="0">
                <a:solidFill>
                  <a:srgbClr val="E0E4E6"/>
                </a:solidFill>
                <a:latin typeface="Crimson Pro" pitchFamily="34" charset="0"/>
                <a:ea typeface="Crimson Pro" pitchFamily="34" charset="-122"/>
                <a:cs typeface="Crimson Pro" pitchFamily="34" charset="-120"/>
              </a:rPr>
              <a:t>Décisions rapides et cohérentes</a:t>
            </a:r>
            <a:r>
              <a:rPr lang="en-US" sz="1600" dirty="0">
                <a:solidFill>
                  <a:srgbClr val="E0E4E6"/>
                </a:solidFill>
                <a:latin typeface="Crimson Pro" pitchFamily="34" charset="0"/>
                <a:ea typeface="Crimson Pro" pitchFamily="34" charset="-122"/>
                <a:cs typeface="Crimson Pro" pitchFamily="34" charset="-120"/>
              </a:rPr>
              <a:t> grâce à une vision unifiée des enjeux</a:t>
            </a:r>
            <a:endParaRPr lang="en-US" sz="1600" dirty="0"/>
          </a:p>
        </p:txBody>
      </p:sp>
      <p:sp>
        <p:nvSpPr>
          <p:cNvPr id="21" name="Text 15"/>
          <p:cNvSpPr/>
          <p:nvPr/>
        </p:nvSpPr>
        <p:spPr>
          <a:xfrm>
            <a:off x="440531" y="6884194"/>
            <a:ext cx="3939540" cy="629364"/>
          </a:xfrm>
          <a:prstGeom prst="rect">
            <a:avLst/>
          </a:prstGeom>
          <a:noFill/>
          <a:ln/>
        </p:spPr>
        <p:txBody>
          <a:bodyPr wrap="square" lIns="0" tIns="0" rIns="0" bIns="0" rtlCol="0" anchor="t"/>
          <a:lstStyle/>
          <a:p>
            <a:pPr marL="342900" indent="-342900" algn="l">
              <a:lnSpc>
                <a:spcPts val="1950"/>
              </a:lnSpc>
              <a:buSzPct val="100000"/>
              <a:buChar char="•"/>
            </a:pPr>
            <a:r>
              <a:rPr lang="en-US" sz="1600" b="1" dirty="0">
                <a:solidFill>
                  <a:srgbClr val="E0E4E6"/>
                </a:solidFill>
                <a:latin typeface="Crimson Pro" pitchFamily="34" charset="0"/>
                <a:ea typeface="Crimson Pro" pitchFamily="34" charset="-122"/>
                <a:cs typeface="Crimson Pro" pitchFamily="34" charset="-120"/>
              </a:rPr>
              <a:t>Réduction drastique des risques</a:t>
            </a:r>
            <a:r>
              <a:rPr lang="en-US" sz="1600" dirty="0">
                <a:solidFill>
                  <a:srgbClr val="E0E4E6"/>
                </a:solidFill>
                <a:latin typeface="Crimson Pro" pitchFamily="34" charset="0"/>
                <a:ea typeface="Crimson Pro" pitchFamily="34" charset="-122"/>
                <a:cs typeface="Crimson Pro" pitchFamily="34" charset="-120"/>
              </a:rPr>
              <a:t> par anticipation et coordination</a:t>
            </a:r>
            <a:endParaRPr lang="en-US" sz="1600" dirty="0"/>
          </a:p>
        </p:txBody>
      </p:sp>
      <p:sp>
        <p:nvSpPr>
          <p:cNvPr id="22" name="Text 16"/>
          <p:cNvSpPr/>
          <p:nvPr/>
        </p:nvSpPr>
        <p:spPr>
          <a:xfrm>
            <a:off x="4771549" y="6199823"/>
            <a:ext cx="3939540" cy="629364"/>
          </a:xfrm>
          <a:prstGeom prst="rect">
            <a:avLst/>
          </a:prstGeom>
          <a:noFill/>
          <a:ln/>
        </p:spPr>
        <p:txBody>
          <a:bodyPr wrap="square" lIns="0" tIns="0" rIns="0" bIns="0" rtlCol="0" anchor="t"/>
          <a:lstStyle/>
          <a:p>
            <a:pPr marL="342900" indent="-342900" algn="l">
              <a:lnSpc>
                <a:spcPts val="1950"/>
              </a:lnSpc>
              <a:buSzPct val="100000"/>
              <a:buChar char="•"/>
            </a:pPr>
            <a:r>
              <a:rPr lang="en-US" sz="1600" b="1" dirty="0">
                <a:solidFill>
                  <a:srgbClr val="E0E4E6"/>
                </a:solidFill>
                <a:latin typeface="Crimson Pro" pitchFamily="34" charset="0"/>
                <a:ea typeface="Crimson Pro" pitchFamily="34" charset="-122"/>
                <a:cs typeface="Crimson Pro" pitchFamily="34" charset="-120"/>
              </a:rPr>
              <a:t>Confiance renforcée</a:t>
            </a:r>
            <a:r>
              <a:rPr lang="en-US" sz="1600" dirty="0">
                <a:solidFill>
                  <a:srgbClr val="E0E4E6"/>
                </a:solidFill>
                <a:latin typeface="Crimson Pro" pitchFamily="34" charset="0"/>
                <a:ea typeface="Crimson Pro" pitchFamily="34" charset="-122"/>
                <a:cs typeface="Crimson Pro" pitchFamily="34" charset="-120"/>
              </a:rPr>
              <a:t> auprès des clients, partenaires et autorités</a:t>
            </a:r>
            <a:endParaRPr lang="en-US" sz="1600" dirty="0"/>
          </a:p>
        </p:txBody>
      </p:sp>
      <p:sp>
        <p:nvSpPr>
          <p:cNvPr id="23" name="Text 17"/>
          <p:cNvSpPr/>
          <p:nvPr/>
        </p:nvSpPr>
        <p:spPr>
          <a:xfrm>
            <a:off x="4771549" y="6884194"/>
            <a:ext cx="3939540" cy="629364"/>
          </a:xfrm>
          <a:prstGeom prst="rect">
            <a:avLst/>
          </a:prstGeom>
          <a:noFill/>
          <a:ln/>
        </p:spPr>
        <p:txBody>
          <a:bodyPr wrap="square" lIns="0" tIns="0" rIns="0" bIns="0" rtlCol="0" anchor="t"/>
          <a:lstStyle/>
          <a:p>
            <a:pPr marL="342900" indent="-342900" algn="l">
              <a:lnSpc>
                <a:spcPts val="1950"/>
              </a:lnSpc>
              <a:buSzPct val="100000"/>
              <a:buChar char="•"/>
            </a:pPr>
            <a:r>
              <a:rPr lang="en-US" sz="1600" b="1" dirty="0">
                <a:solidFill>
                  <a:srgbClr val="E0E4E6"/>
                </a:solidFill>
                <a:latin typeface="Crimson Pro" pitchFamily="34" charset="0"/>
                <a:ea typeface="Crimson Pro" pitchFamily="34" charset="-122"/>
                <a:cs typeface="Crimson Pro" pitchFamily="34" charset="-120"/>
              </a:rPr>
              <a:t>Avantage compétitif durable</a:t>
            </a:r>
            <a:r>
              <a:rPr lang="en-US" sz="1600" dirty="0">
                <a:solidFill>
                  <a:srgbClr val="E0E4E6"/>
                </a:solidFill>
                <a:latin typeface="Crimson Pro" pitchFamily="34" charset="0"/>
                <a:ea typeface="Crimson Pro" pitchFamily="34" charset="-122"/>
                <a:cs typeface="Crimson Pro" pitchFamily="34" charset="-120"/>
              </a:rPr>
              <a:t> par la maîtrise réglementaire</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40531" y="432673"/>
            <a:ext cx="4638437" cy="437078"/>
          </a:xfrm>
          <a:prstGeom prst="rect">
            <a:avLst/>
          </a:prstGeom>
          <a:noFill/>
          <a:ln/>
        </p:spPr>
        <p:txBody>
          <a:bodyPr wrap="none" lIns="0" tIns="0" rIns="0" bIns="0" rtlCol="0" anchor="t"/>
          <a:lstStyle/>
          <a:p>
            <a:pPr marL="0" indent="0" algn="l">
              <a:lnSpc>
                <a:spcPts val="3400"/>
              </a:lnSpc>
              <a:buNone/>
            </a:pPr>
            <a:r>
              <a:rPr lang="en-US" sz="2750" dirty="0">
                <a:solidFill>
                  <a:srgbClr val="F0FCFF"/>
                </a:solidFill>
                <a:latin typeface="Cabin" pitchFamily="34" charset="0"/>
                <a:ea typeface="Cabin" pitchFamily="34" charset="-122"/>
                <a:cs typeface="Cabin" pitchFamily="34" charset="-120"/>
              </a:rPr>
              <a:t>NIS2 : Les obligations concrètes</a:t>
            </a:r>
            <a:endParaRPr lang="en-US" sz="2750" dirty="0"/>
          </a:p>
        </p:txBody>
      </p:sp>
      <p:sp>
        <p:nvSpPr>
          <p:cNvPr id="4" name="Text 1"/>
          <p:cNvSpPr/>
          <p:nvPr/>
        </p:nvSpPr>
        <p:spPr>
          <a:xfrm>
            <a:off x="6807994" y="1263015"/>
            <a:ext cx="5815846" cy="262176"/>
          </a:xfrm>
          <a:prstGeom prst="rect">
            <a:avLst/>
          </a:prstGeom>
          <a:noFill/>
          <a:ln/>
        </p:spPr>
        <p:txBody>
          <a:bodyPr wrap="none" lIns="0" tIns="0" rIns="0" bIns="0" rtlCol="0" anchor="t"/>
          <a:lstStyle/>
          <a:p>
            <a:pPr marL="0" indent="0" algn="l">
              <a:lnSpc>
                <a:spcPts val="2050"/>
              </a:lnSpc>
              <a:buNone/>
            </a:pPr>
            <a:r>
              <a:rPr lang="en-US" sz="1650" dirty="0">
                <a:solidFill>
                  <a:srgbClr val="F0FCFF"/>
                </a:solidFill>
                <a:latin typeface="Cabin" pitchFamily="34" charset="0"/>
                <a:ea typeface="Cabin" pitchFamily="34" charset="-122"/>
                <a:cs typeface="Cabin" pitchFamily="34" charset="-120"/>
              </a:rPr>
              <a:t>Directive sur la sécurité des réseaux et des systèmes d'information</a:t>
            </a:r>
            <a:endParaRPr lang="en-US" sz="1650" dirty="0"/>
          </a:p>
        </p:txBody>
      </p:sp>
      <p:sp>
        <p:nvSpPr>
          <p:cNvPr id="5" name="Shape 2"/>
          <p:cNvSpPr/>
          <p:nvPr/>
        </p:nvSpPr>
        <p:spPr>
          <a:xfrm>
            <a:off x="6807994" y="1702118"/>
            <a:ext cx="7389376" cy="1365409"/>
          </a:xfrm>
          <a:prstGeom prst="roundRect">
            <a:avLst>
              <a:gd name="adj" fmla="val 17286"/>
            </a:avLst>
          </a:prstGeom>
          <a:solidFill>
            <a:srgbClr val="0A081B">
              <a:alpha val="75000"/>
            </a:srgbClr>
          </a:solidFill>
          <a:ln w="22860">
            <a:solidFill>
              <a:srgbClr val="16FFBB"/>
            </a:solidFill>
            <a:prstDash val="solid"/>
          </a:ln>
        </p:spPr>
        <p:txBody>
          <a:bodyPr/>
          <a:lstStyle/>
          <a:p>
            <a:endParaRPr lang="fr-FR"/>
          </a:p>
        </p:txBody>
      </p:sp>
      <p:sp>
        <p:nvSpPr>
          <p:cNvPr id="6" name="Shape 3"/>
          <p:cNvSpPr/>
          <p:nvPr/>
        </p:nvSpPr>
        <p:spPr>
          <a:xfrm>
            <a:off x="6830854" y="1724978"/>
            <a:ext cx="629364" cy="1319689"/>
          </a:xfrm>
          <a:prstGeom prst="roundRect">
            <a:avLst>
              <a:gd name="adj" fmla="val 33144"/>
            </a:avLst>
          </a:prstGeom>
          <a:solidFill>
            <a:srgbClr val="0A081B"/>
          </a:solidFill>
          <a:ln/>
        </p:spPr>
        <p:txBody>
          <a:bodyPr/>
          <a:lstStyle/>
          <a:p>
            <a:endParaRPr lang="fr-FR"/>
          </a:p>
        </p:txBody>
      </p:sp>
      <p:sp>
        <p:nvSpPr>
          <p:cNvPr id="7" name="Text 4"/>
          <p:cNvSpPr/>
          <p:nvPr/>
        </p:nvSpPr>
        <p:spPr>
          <a:xfrm>
            <a:off x="7019925" y="2237303"/>
            <a:ext cx="235982" cy="295037"/>
          </a:xfrm>
          <a:prstGeom prst="rect">
            <a:avLst/>
          </a:prstGeom>
          <a:noFill/>
          <a:ln/>
        </p:spPr>
        <p:txBody>
          <a:bodyPr wrap="none" lIns="0" tIns="0" rIns="0" bIns="0" rtlCol="0" anchor="t"/>
          <a:lstStyle/>
          <a:p>
            <a:pPr marL="0" indent="0" algn="l">
              <a:lnSpc>
                <a:spcPts val="1850"/>
              </a:lnSpc>
              <a:buNone/>
            </a:pPr>
            <a:r>
              <a:rPr lang="en-US" sz="1850" dirty="0">
                <a:solidFill>
                  <a:srgbClr val="E0E4E6"/>
                </a:solidFill>
                <a:latin typeface="Cabin" pitchFamily="34" charset="0"/>
                <a:ea typeface="Cabin" pitchFamily="34" charset="-122"/>
                <a:cs typeface="Cabin" pitchFamily="34" charset="-120"/>
              </a:rPr>
              <a:t>1</a:t>
            </a:r>
            <a:endParaRPr lang="en-US" sz="1850" dirty="0"/>
          </a:p>
        </p:txBody>
      </p:sp>
      <p:sp>
        <p:nvSpPr>
          <p:cNvPr id="8" name="Text 5"/>
          <p:cNvSpPr/>
          <p:nvPr/>
        </p:nvSpPr>
        <p:spPr>
          <a:xfrm>
            <a:off x="7617500" y="1882259"/>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Article 21</a:t>
            </a:r>
            <a:endParaRPr lang="en-US" sz="1350" dirty="0"/>
          </a:p>
        </p:txBody>
      </p:sp>
      <p:sp>
        <p:nvSpPr>
          <p:cNvPr id="9" name="Text 6"/>
          <p:cNvSpPr/>
          <p:nvPr/>
        </p:nvSpPr>
        <p:spPr>
          <a:xfrm>
            <a:off x="7617500" y="2258020"/>
            <a:ext cx="6399728"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Mise en œuvre de mesures techniques et organisationnelles appropriées pour gérer les risques de sécurité</a:t>
            </a:r>
            <a:endParaRPr lang="en-US" sz="1500" dirty="0"/>
          </a:p>
        </p:txBody>
      </p:sp>
      <p:sp>
        <p:nvSpPr>
          <p:cNvPr id="10" name="Shape 7"/>
          <p:cNvSpPr/>
          <p:nvPr/>
        </p:nvSpPr>
        <p:spPr>
          <a:xfrm>
            <a:off x="6807994" y="3224808"/>
            <a:ext cx="7389376" cy="1365409"/>
          </a:xfrm>
          <a:prstGeom prst="roundRect">
            <a:avLst>
              <a:gd name="adj" fmla="val 17286"/>
            </a:avLst>
          </a:prstGeom>
          <a:solidFill>
            <a:srgbClr val="0A081B">
              <a:alpha val="75000"/>
            </a:srgbClr>
          </a:solidFill>
          <a:ln w="22860">
            <a:solidFill>
              <a:srgbClr val="29DDDA"/>
            </a:solidFill>
            <a:prstDash val="solid"/>
          </a:ln>
        </p:spPr>
        <p:txBody>
          <a:bodyPr/>
          <a:lstStyle/>
          <a:p>
            <a:endParaRPr lang="fr-FR"/>
          </a:p>
        </p:txBody>
      </p:sp>
      <p:sp>
        <p:nvSpPr>
          <p:cNvPr id="11" name="Shape 8"/>
          <p:cNvSpPr/>
          <p:nvPr/>
        </p:nvSpPr>
        <p:spPr>
          <a:xfrm>
            <a:off x="6830854" y="3247668"/>
            <a:ext cx="629364" cy="1319689"/>
          </a:xfrm>
          <a:prstGeom prst="roundRect">
            <a:avLst>
              <a:gd name="adj" fmla="val 33144"/>
            </a:avLst>
          </a:prstGeom>
          <a:solidFill>
            <a:srgbClr val="0A081B"/>
          </a:solidFill>
          <a:ln/>
        </p:spPr>
        <p:txBody>
          <a:bodyPr/>
          <a:lstStyle/>
          <a:p>
            <a:endParaRPr lang="fr-FR"/>
          </a:p>
        </p:txBody>
      </p:sp>
      <p:sp>
        <p:nvSpPr>
          <p:cNvPr id="12" name="Text 9"/>
          <p:cNvSpPr/>
          <p:nvPr/>
        </p:nvSpPr>
        <p:spPr>
          <a:xfrm>
            <a:off x="7019925" y="3759994"/>
            <a:ext cx="235982" cy="295037"/>
          </a:xfrm>
          <a:prstGeom prst="rect">
            <a:avLst/>
          </a:prstGeom>
          <a:noFill/>
          <a:ln/>
        </p:spPr>
        <p:txBody>
          <a:bodyPr wrap="none" lIns="0" tIns="0" rIns="0" bIns="0" rtlCol="0" anchor="t"/>
          <a:lstStyle/>
          <a:p>
            <a:pPr marL="0" indent="0" algn="l">
              <a:lnSpc>
                <a:spcPts val="1850"/>
              </a:lnSpc>
              <a:buNone/>
            </a:pPr>
            <a:r>
              <a:rPr lang="en-US" sz="1850" dirty="0">
                <a:solidFill>
                  <a:srgbClr val="E0E4E6"/>
                </a:solidFill>
                <a:latin typeface="Cabin" pitchFamily="34" charset="0"/>
                <a:ea typeface="Cabin" pitchFamily="34" charset="-122"/>
                <a:cs typeface="Cabin" pitchFamily="34" charset="-120"/>
              </a:rPr>
              <a:t>2</a:t>
            </a:r>
            <a:endParaRPr lang="en-US" sz="1850" dirty="0"/>
          </a:p>
        </p:txBody>
      </p:sp>
      <p:sp>
        <p:nvSpPr>
          <p:cNvPr id="13" name="Text 10"/>
          <p:cNvSpPr/>
          <p:nvPr/>
        </p:nvSpPr>
        <p:spPr>
          <a:xfrm>
            <a:off x="7617500" y="3404949"/>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Article 23</a:t>
            </a:r>
            <a:endParaRPr lang="en-US" sz="1350" dirty="0"/>
          </a:p>
        </p:txBody>
      </p:sp>
      <p:sp>
        <p:nvSpPr>
          <p:cNvPr id="14" name="Text 11"/>
          <p:cNvSpPr/>
          <p:nvPr/>
        </p:nvSpPr>
        <p:spPr>
          <a:xfrm>
            <a:off x="7617500" y="3780711"/>
            <a:ext cx="6399728"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Notification obligatoire des incidents significatifs sous 24 heures aux autorités compétentes</a:t>
            </a:r>
            <a:endParaRPr lang="en-US" sz="1500" dirty="0"/>
          </a:p>
        </p:txBody>
      </p:sp>
      <p:sp>
        <p:nvSpPr>
          <p:cNvPr id="15" name="Shape 12"/>
          <p:cNvSpPr/>
          <p:nvPr/>
        </p:nvSpPr>
        <p:spPr>
          <a:xfrm>
            <a:off x="6807994" y="4747498"/>
            <a:ext cx="7389376" cy="1365409"/>
          </a:xfrm>
          <a:prstGeom prst="roundRect">
            <a:avLst>
              <a:gd name="adj" fmla="val 17286"/>
            </a:avLst>
          </a:prstGeom>
          <a:solidFill>
            <a:srgbClr val="0A081B">
              <a:alpha val="75000"/>
            </a:srgbClr>
          </a:solidFill>
          <a:ln w="22860">
            <a:solidFill>
              <a:srgbClr val="37A7E7"/>
            </a:solidFill>
            <a:prstDash val="solid"/>
          </a:ln>
        </p:spPr>
        <p:txBody>
          <a:bodyPr/>
          <a:lstStyle/>
          <a:p>
            <a:endParaRPr lang="fr-FR"/>
          </a:p>
        </p:txBody>
      </p:sp>
      <p:sp>
        <p:nvSpPr>
          <p:cNvPr id="16" name="Shape 13"/>
          <p:cNvSpPr/>
          <p:nvPr/>
        </p:nvSpPr>
        <p:spPr>
          <a:xfrm>
            <a:off x="6830854" y="4770358"/>
            <a:ext cx="629364" cy="1319689"/>
          </a:xfrm>
          <a:prstGeom prst="roundRect">
            <a:avLst>
              <a:gd name="adj" fmla="val 33144"/>
            </a:avLst>
          </a:prstGeom>
          <a:solidFill>
            <a:srgbClr val="0A081B"/>
          </a:solidFill>
          <a:ln/>
        </p:spPr>
        <p:txBody>
          <a:bodyPr/>
          <a:lstStyle/>
          <a:p>
            <a:endParaRPr lang="fr-FR"/>
          </a:p>
        </p:txBody>
      </p:sp>
      <p:sp>
        <p:nvSpPr>
          <p:cNvPr id="17" name="Text 14"/>
          <p:cNvSpPr/>
          <p:nvPr/>
        </p:nvSpPr>
        <p:spPr>
          <a:xfrm>
            <a:off x="7019925" y="5282684"/>
            <a:ext cx="235982" cy="295037"/>
          </a:xfrm>
          <a:prstGeom prst="rect">
            <a:avLst/>
          </a:prstGeom>
          <a:noFill/>
          <a:ln/>
        </p:spPr>
        <p:txBody>
          <a:bodyPr wrap="none" lIns="0" tIns="0" rIns="0" bIns="0" rtlCol="0" anchor="t"/>
          <a:lstStyle/>
          <a:p>
            <a:pPr marL="0" indent="0" algn="l">
              <a:lnSpc>
                <a:spcPts val="1850"/>
              </a:lnSpc>
              <a:buNone/>
            </a:pPr>
            <a:r>
              <a:rPr lang="en-US" sz="1850" dirty="0">
                <a:solidFill>
                  <a:srgbClr val="E0E4E6"/>
                </a:solidFill>
                <a:latin typeface="Cabin" pitchFamily="34" charset="0"/>
                <a:ea typeface="Cabin" pitchFamily="34" charset="-122"/>
                <a:cs typeface="Cabin" pitchFamily="34" charset="-120"/>
              </a:rPr>
              <a:t>3</a:t>
            </a:r>
            <a:endParaRPr lang="en-US" sz="1850" dirty="0"/>
          </a:p>
        </p:txBody>
      </p:sp>
      <p:sp>
        <p:nvSpPr>
          <p:cNvPr id="18" name="Text 15"/>
          <p:cNvSpPr/>
          <p:nvPr/>
        </p:nvSpPr>
        <p:spPr>
          <a:xfrm>
            <a:off x="7617500" y="4927640"/>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Gouvernance</a:t>
            </a:r>
            <a:endParaRPr lang="en-US" sz="1350" dirty="0"/>
          </a:p>
        </p:txBody>
      </p:sp>
      <p:sp>
        <p:nvSpPr>
          <p:cNvPr id="19" name="Text 16"/>
          <p:cNvSpPr/>
          <p:nvPr/>
        </p:nvSpPr>
        <p:spPr>
          <a:xfrm>
            <a:off x="7617500" y="5303401"/>
            <a:ext cx="6399728"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Implication directe et supervision active du conseil d'administration et de la direction générale</a:t>
            </a:r>
            <a:endParaRPr lang="en-US" sz="1500" dirty="0"/>
          </a:p>
        </p:txBody>
      </p:sp>
      <p:sp>
        <p:nvSpPr>
          <p:cNvPr id="20" name="Shape 17"/>
          <p:cNvSpPr/>
          <p:nvPr/>
        </p:nvSpPr>
        <p:spPr>
          <a:xfrm>
            <a:off x="770334" y="1525191"/>
            <a:ext cx="4478179" cy="1287185"/>
          </a:xfrm>
          <a:prstGeom prst="roundRect">
            <a:avLst>
              <a:gd name="adj" fmla="val 18337"/>
            </a:avLst>
          </a:prstGeom>
          <a:solidFill>
            <a:srgbClr val="0A081B"/>
          </a:solidFill>
          <a:ln w="15240">
            <a:solidFill>
              <a:srgbClr val="16FFBB"/>
            </a:solidFill>
            <a:prstDash val="solid"/>
          </a:ln>
        </p:spPr>
        <p:txBody>
          <a:bodyPr/>
          <a:lstStyle/>
          <a:p>
            <a:endParaRPr lang="fr-FR"/>
          </a:p>
        </p:txBody>
      </p:sp>
      <p:sp>
        <p:nvSpPr>
          <p:cNvPr id="21" name="Text 18"/>
          <p:cNvSpPr/>
          <p:nvPr/>
        </p:nvSpPr>
        <p:spPr>
          <a:xfrm>
            <a:off x="942856" y="1697713"/>
            <a:ext cx="1821061"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Discipline opérationnelle</a:t>
            </a:r>
            <a:endParaRPr lang="en-US" sz="1350" dirty="0"/>
          </a:p>
        </p:txBody>
      </p:sp>
      <p:sp>
        <p:nvSpPr>
          <p:cNvPr id="22" name="Text 19"/>
          <p:cNvSpPr/>
          <p:nvPr/>
        </p:nvSpPr>
        <p:spPr>
          <a:xfrm>
            <a:off x="942856" y="2010490"/>
            <a:ext cx="4133136"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Processus rigoureux et documentation exhaustive</a:t>
            </a:r>
            <a:endParaRPr lang="en-US" sz="1500" dirty="0"/>
          </a:p>
        </p:txBody>
      </p:sp>
      <p:sp>
        <p:nvSpPr>
          <p:cNvPr id="23" name="Shape 20"/>
          <p:cNvSpPr/>
          <p:nvPr/>
        </p:nvSpPr>
        <p:spPr>
          <a:xfrm>
            <a:off x="770215" y="3271124"/>
            <a:ext cx="4478298" cy="1287185"/>
          </a:xfrm>
          <a:prstGeom prst="roundRect">
            <a:avLst>
              <a:gd name="adj" fmla="val 18337"/>
            </a:avLst>
          </a:prstGeom>
          <a:solidFill>
            <a:srgbClr val="0A081B"/>
          </a:solidFill>
          <a:ln w="15240">
            <a:solidFill>
              <a:srgbClr val="29DDDA"/>
            </a:solidFill>
            <a:prstDash val="solid"/>
          </a:ln>
        </p:spPr>
        <p:txBody>
          <a:bodyPr/>
          <a:lstStyle/>
          <a:p>
            <a:endParaRPr lang="fr-FR"/>
          </a:p>
        </p:txBody>
      </p:sp>
      <p:sp>
        <p:nvSpPr>
          <p:cNvPr id="24" name="Text 21"/>
          <p:cNvSpPr/>
          <p:nvPr/>
        </p:nvSpPr>
        <p:spPr>
          <a:xfrm>
            <a:off x="942736" y="3443646"/>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Continuité garantie</a:t>
            </a:r>
            <a:endParaRPr lang="en-US" sz="1350" dirty="0"/>
          </a:p>
        </p:txBody>
      </p:sp>
      <p:sp>
        <p:nvSpPr>
          <p:cNvPr id="25" name="Text 22"/>
          <p:cNvSpPr/>
          <p:nvPr/>
        </p:nvSpPr>
        <p:spPr>
          <a:xfrm>
            <a:off x="942736" y="3756423"/>
            <a:ext cx="4133255"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Plans testés et dispositifs de secours opérationnels</a:t>
            </a:r>
            <a:endParaRPr lang="en-US" sz="1500" dirty="0"/>
          </a:p>
        </p:txBody>
      </p:sp>
      <p:sp>
        <p:nvSpPr>
          <p:cNvPr id="26" name="Shape 23"/>
          <p:cNvSpPr/>
          <p:nvPr/>
        </p:nvSpPr>
        <p:spPr>
          <a:xfrm>
            <a:off x="770215" y="5045632"/>
            <a:ext cx="4478179" cy="1287185"/>
          </a:xfrm>
          <a:prstGeom prst="roundRect">
            <a:avLst>
              <a:gd name="adj" fmla="val 18337"/>
            </a:avLst>
          </a:prstGeom>
          <a:solidFill>
            <a:srgbClr val="0A081B"/>
          </a:solidFill>
          <a:ln w="15240">
            <a:solidFill>
              <a:srgbClr val="37A7E7"/>
            </a:solidFill>
            <a:prstDash val="solid"/>
          </a:ln>
        </p:spPr>
        <p:txBody>
          <a:bodyPr/>
          <a:lstStyle/>
          <a:p>
            <a:endParaRPr lang="fr-FR"/>
          </a:p>
        </p:txBody>
      </p:sp>
      <p:sp>
        <p:nvSpPr>
          <p:cNvPr id="27" name="Text 24"/>
          <p:cNvSpPr/>
          <p:nvPr/>
        </p:nvSpPr>
        <p:spPr>
          <a:xfrm>
            <a:off x="942737" y="5218154"/>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Maîtrise fournisseurs</a:t>
            </a:r>
            <a:endParaRPr lang="en-US" sz="1350" dirty="0"/>
          </a:p>
        </p:txBody>
      </p:sp>
      <p:sp>
        <p:nvSpPr>
          <p:cNvPr id="28" name="Text 25"/>
          <p:cNvSpPr/>
          <p:nvPr/>
        </p:nvSpPr>
        <p:spPr>
          <a:xfrm>
            <a:off x="942737" y="5530931"/>
            <a:ext cx="4133136"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Audit et supervision de toute la chaîne d'approvisionnement</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67941" y="656034"/>
            <a:ext cx="9710857" cy="662702"/>
          </a:xfrm>
          <a:prstGeom prst="rect">
            <a:avLst/>
          </a:prstGeom>
          <a:noFill/>
          <a:ln/>
        </p:spPr>
        <p:txBody>
          <a:bodyPr wrap="none" lIns="0" tIns="0" rIns="0" bIns="0" rtlCol="0" anchor="t"/>
          <a:lstStyle/>
          <a:p>
            <a:pPr marL="0" indent="0" algn="l">
              <a:lnSpc>
                <a:spcPts val="5200"/>
              </a:lnSpc>
              <a:buNone/>
            </a:pPr>
            <a:r>
              <a:rPr lang="en-US" sz="4150" dirty="0">
                <a:solidFill>
                  <a:srgbClr val="F0FCFF"/>
                </a:solidFill>
                <a:latin typeface="Cabin" pitchFamily="34" charset="0"/>
                <a:ea typeface="Cabin" pitchFamily="34" charset="-122"/>
                <a:cs typeface="Cabin" pitchFamily="34" charset="-120"/>
              </a:rPr>
              <a:t>RGPD : Cadre pour l'innovation responsable</a:t>
            </a:r>
            <a:endParaRPr lang="en-US" sz="4150" dirty="0"/>
          </a:p>
        </p:txBody>
      </p:sp>
      <p:sp>
        <p:nvSpPr>
          <p:cNvPr id="3" name="Text 1"/>
          <p:cNvSpPr/>
          <p:nvPr/>
        </p:nvSpPr>
        <p:spPr>
          <a:xfrm>
            <a:off x="667941" y="1414105"/>
            <a:ext cx="6641425" cy="397669"/>
          </a:xfrm>
          <a:prstGeom prst="rect">
            <a:avLst/>
          </a:prstGeom>
          <a:noFill/>
          <a:ln/>
        </p:spPr>
        <p:txBody>
          <a:bodyPr wrap="none" lIns="0" tIns="0" rIns="0" bIns="0" rtlCol="0" anchor="t"/>
          <a:lstStyle/>
          <a:p>
            <a:pPr marL="0" indent="0" algn="l">
              <a:lnSpc>
                <a:spcPts val="3100"/>
              </a:lnSpc>
              <a:buNone/>
            </a:pPr>
            <a:r>
              <a:rPr lang="en-US" sz="2500" dirty="0">
                <a:solidFill>
                  <a:srgbClr val="F0FCFF"/>
                </a:solidFill>
                <a:latin typeface="Cabin" pitchFamily="34" charset="0"/>
                <a:ea typeface="Cabin" pitchFamily="34" charset="-122"/>
                <a:cs typeface="Cabin" pitchFamily="34" charset="-120"/>
              </a:rPr>
              <a:t>Règlement Général sur la Protection des Données</a:t>
            </a:r>
            <a:endParaRPr lang="en-US" sz="2500" dirty="0"/>
          </a:p>
        </p:txBody>
      </p:sp>
      <p:sp>
        <p:nvSpPr>
          <p:cNvPr id="4" name="Text 2"/>
          <p:cNvSpPr/>
          <p:nvPr/>
        </p:nvSpPr>
        <p:spPr>
          <a:xfrm>
            <a:off x="667941" y="2467689"/>
            <a:ext cx="2650808" cy="331232"/>
          </a:xfrm>
          <a:prstGeom prst="rect">
            <a:avLst/>
          </a:prstGeom>
          <a:noFill/>
          <a:ln/>
        </p:spPr>
        <p:txBody>
          <a:bodyPr wrap="none" lIns="0" tIns="0" rIns="0" bIns="0" rtlCol="0" anchor="t"/>
          <a:lstStyle/>
          <a:p>
            <a:pPr marL="0" indent="0" algn="l">
              <a:lnSpc>
                <a:spcPts val="2600"/>
              </a:lnSpc>
              <a:buNone/>
            </a:pPr>
            <a:r>
              <a:rPr lang="en-US" sz="2050" dirty="0">
                <a:solidFill>
                  <a:srgbClr val="E0E4E6"/>
                </a:solidFill>
                <a:latin typeface="Cabin" pitchFamily="34" charset="0"/>
                <a:ea typeface="Cabin" pitchFamily="34" charset="-122"/>
                <a:cs typeface="Cabin" pitchFamily="34" charset="-120"/>
              </a:rPr>
              <a:t>Article 5 : Minimisation</a:t>
            </a:r>
            <a:endParaRPr lang="en-US" sz="2050" dirty="0"/>
          </a:p>
        </p:txBody>
      </p:sp>
      <p:sp>
        <p:nvSpPr>
          <p:cNvPr id="5" name="Text 3"/>
          <p:cNvSpPr/>
          <p:nvPr/>
        </p:nvSpPr>
        <p:spPr>
          <a:xfrm>
            <a:off x="667941" y="2942034"/>
            <a:ext cx="4232672" cy="1908810"/>
          </a:xfrm>
          <a:prstGeom prst="rect">
            <a:avLst/>
          </a:prstGeom>
          <a:noFill/>
          <a:ln/>
        </p:spPr>
        <p:txBody>
          <a:bodyPr wrap="square" lIns="0" tIns="0" rIns="0" bIns="0" rtlCol="0" anchor="t"/>
          <a:lstStyle/>
          <a:p>
            <a:pPr marL="0" indent="0" algn="l">
              <a:lnSpc>
                <a:spcPts val="3750"/>
              </a:lnSpc>
              <a:buNone/>
            </a:pPr>
            <a:r>
              <a:rPr lang="en-US" sz="2300" dirty="0">
                <a:solidFill>
                  <a:srgbClr val="E0E4E6"/>
                </a:solidFill>
                <a:latin typeface="Crimson Pro" pitchFamily="34" charset="0"/>
                <a:ea typeface="Crimson Pro" pitchFamily="34" charset="-122"/>
                <a:cs typeface="Crimson Pro" pitchFamily="34" charset="-120"/>
              </a:rPr>
              <a:t>Collecte limitée aux données strictement nécessaires à la finalité poursuivie, réduisant ainsi l'exposition aux risques</a:t>
            </a:r>
            <a:endParaRPr lang="en-US" sz="2300" dirty="0"/>
          </a:p>
        </p:txBody>
      </p:sp>
      <p:sp>
        <p:nvSpPr>
          <p:cNvPr id="6" name="Text 4"/>
          <p:cNvSpPr/>
          <p:nvPr/>
        </p:nvSpPr>
        <p:spPr>
          <a:xfrm>
            <a:off x="5198745" y="2467689"/>
            <a:ext cx="3194447" cy="331232"/>
          </a:xfrm>
          <a:prstGeom prst="rect">
            <a:avLst/>
          </a:prstGeom>
          <a:noFill/>
          <a:ln/>
        </p:spPr>
        <p:txBody>
          <a:bodyPr wrap="none" lIns="0" tIns="0" rIns="0" bIns="0" rtlCol="0" anchor="t"/>
          <a:lstStyle/>
          <a:p>
            <a:pPr marL="0" indent="0" algn="l">
              <a:lnSpc>
                <a:spcPts val="2600"/>
              </a:lnSpc>
              <a:buNone/>
            </a:pPr>
            <a:r>
              <a:rPr lang="en-US" sz="2050" dirty="0">
                <a:solidFill>
                  <a:srgbClr val="E0E4E6"/>
                </a:solidFill>
                <a:latin typeface="Cabin" pitchFamily="34" charset="0"/>
                <a:ea typeface="Cabin" pitchFamily="34" charset="-122"/>
                <a:cs typeface="Cabin" pitchFamily="34" charset="-120"/>
              </a:rPr>
              <a:t>Article 25 : Privacy by Design</a:t>
            </a:r>
            <a:endParaRPr lang="en-US" sz="2050" dirty="0"/>
          </a:p>
        </p:txBody>
      </p:sp>
      <p:sp>
        <p:nvSpPr>
          <p:cNvPr id="7" name="Text 5"/>
          <p:cNvSpPr/>
          <p:nvPr/>
        </p:nvSpPr>
        <p:spPr>
          <a:xfrm>
            <a:off x="5198745" y="2942034"/>
            <a:ext cx="4232791" cy="1908810"/>
          </a:xfrm>
          <a:prstGeom prst="rect">
            <a:avLst/>
          </a:prstGeom>
          <a:noFill/>
          <a:ln/>
        </p:spPr>
        <p:txBody>
          <a:bodyPr wrap="square" lIns="0" tIns="0" rIns="0" bIns="0" rtlCol="0" anchor="t"/>
          <a:lstStyle/>
          <a:p>
            <a:pPr marL="0" indent="0" algn="l">
              <a:lnSpc>
                <a:spcPts val="3750"/>
              </a:lnSpc>
              <a:buNone/>
            </a:pPr>
            <a:r>
              <a:rPr lang="en-US" sz="2300" dirty="0">
                <a:solidFill>
                  <a:srgbClr val="E0E4E6"/>
                </a:solidFill>
                <a:latin typeface="Crimson Pro" pitchFamily="34" charset="0"/>
                <a:ea typeface="Crimson Pro" pitchFamily="34" charset="-122"/>
                <a:cs typeface="Crimson Pro" pitchFamily="34" charset="-120"/>
              </a:rPr>
              <a:t>Intégration de la protection des données dès la conception des produits et services, pas en complément ultérieur</a:t>
            </a:r>
            <a:endParaRPr lang="en-US" sz="2300" dirty="0"/>
          </a:p>
        </p:txBody>
      </p:sp>
      <p:sp>
        <p:nvSpPr>
          <p:cNvPr id="8" name="Text 6"/>
          <p:cNvSpPr/>
          <p:nvPr/>
        </p:nvSpPr>
        <p:spPr>
          <a:xfrm>
            <a:off x="9729668" y="2467689"/>
            <a:ext cx="2650808" cy="331232"/>
          </a:xfrm>
          <a:prstGeom prst="rect">
            <a:avLst/>
          </a:prstGeom>
          <a:noFill/>
          <a:ln/>
        </p:spPr>
        <p:txBody>
          <a:bodyPr wrap="none" lIns="0" tIns="0" rIns="0" bIns="0" rtlCol="0" anchor="t"/>
          <a:lstStyle/>
          <a:p>
            <a:pPr marL="0" indent="0" algn="l">
              <a:lnSpc>
                <a:spcPts val="2600"/>
              </a:lnSpc>
              <a:buNone/>
            </a:pPr>
            <a:r>
              <a:rPr lang="en-US" sz="2050" dirty="0">
                <a:solidFill>
                  <a:srgbClr val="E0E4E6"/>
                </a:solidFill>
                <a:latin typeface="Cabin" pitchFamily="34" charset="0"/>
                <a:ea typeface="Cabin" pitchFamily="34" charset="-122"/>
                <a:cs typeface="Cabin" pitchFamily="34" charset="-120"/>
              </a:rPr>
              <a:t>Article 35 : DPIA</a:t>
            </a:r>
            <a:endParaRPr lang="en-US" sz="2050" dirty="0"/>
          </a:p>
        </p:txBody>
      </p:sp>
      <p:sp>
        <p:nvSpPr>
          <p:cNvPr id="9" name="Text 7"/>
          <p:cNvSpPr/>
          <p:nvPr/>
        </p:nvSpPr>
        <p:spPr>
          <a:xfrm>
            <a:off x="9729668" y="2942034"/>
            <a:ext cx="4232672" cy="1908810"/>
          </a:xfrm>
          <a:prstGeom prst="rect">
            <a:avLst/>
          </a:prstGeom>
          <a:noFill/>
          <a:ln/>
        </p:spPr>
        <p:txBody>
          <a:bodyPr wrap="square" lIns="0" tIns="0" rIns="0" bIns="0" rtlCol="0" anchor="t"/>
          <a:lstStyle/>
          <a:p>
            <a:pPr marL="0" indent="0" algn="l">
              <a:lnSpc>
                <a:spcPts val="3750"/>
              </a:lnSpc>
              <a:buNone/>
            </a:pPr>
            <a:r>
              <a:rPr lang="en-US" sz="2300" dirty="0">
                <a:solidFill>
                  <a:srgbClr val="E0E4E6"/>
                </a:solidFill>
                <a:latin typeface="Crimson Pro" pitchFamily="34" charset="0"/>
                <a:ea typeface="Crimson Pro" pitchFamily="34" charset="-122"/>
                <a:cs typeface="Crimson Pro" pitchFamily="34" charset="-120"/>
              </a:rPr>
              <a:t>Analyse d'impact obligatoire pour les traitements à risques élevés, permettant l'anticipation et l'atténuation</a:t>
            </a:r>
            <a:endParaRPr lang="en-US" sz="2300" dirty="0"/>
          </a:p>
        </p:txBody>
      </p:sp>
      <p:sp>
        <p:nvSpPr>
          <p:cNvPr id="10" name="Text 8"/>
          <p:cNvSpPr/>
          <p:nvPr/>
        </p:nvSpPr>
        <p:spPr>
          <a:xfrm>
            <a:off x="667941" y="5357693"/>
            <a:ext cx="2650808" cy="331232"/>
          </a:xfrm>
          <a:prstGeom prst="rect">
            <a:avLst/>
          </a:prstGeom>
          <a:noFill/>
          <a:ln/>
        </p:spPr>
        <p:txBody>
          <a:bodyPr wrap="none" lIns="0" tIns="0" rIns="0" bIns="0" rtlCol="0" anchor="t"/>
          <a:lstStyle/>
          <a:p>
            <a:pPr marL="0" indent="0" algn="l">
              <a:lnSpc>
                <a:spcPts val="2600"/>
              </a:lnSpc>
              <a:buNone/>
            </a:pPr>
            <a:r>
              <a:rPr lang="en-US" sz="2050" dirty="0">
                <a:solidFill>
                  <a:srgbClr val="F0FCFF"/>
                </a:solidFill>
                <a:latin typeface="Cabin" pitchFamily="34" charset="0"/>
                <a:ea typeface="Cabin" pitchFamily="34" charset="-122"/>
                <a:cs typeface="Cabin" pitchFamily="34" charset="-120"/>
              </a:rPr>
              <a:t>Maîtrise des données</a:t>
            </a:r>
            <a:endParaRPr lang="en-US" sz="2050" dirty="0"/>
          </a:p>
        </p:txBody>
      </p:sp>
      <p:sp>
        <p:nvSpPr>
          <p:cNvPr id="11" name="Text 9"/>
          <p:cNvSpPr/>
          <p:nvPr/>
        </p:nvSpPr>
        <p:spPr>
          <a:xfrm>
            <a:off x="667941" y="5927408"/>
            <a:ext cx="3997166" cy="954405"/>
          </a:xfrm>
          <a:prstGeom prst="rect">
            <a:avLst/>
          </a:prstGeom>
          <a:noFill/>
          <a:ln/>
        </p:spPr>
        <p:txBody>
          <a:bodyPr wrap="square" lIns="0" tIns="0" rIns="0" bIns="0" rtlCol="0" anchor="t"/>
          <a:lstStyle/>
          <a:p>
            <a:pPr marL="0" indent="0" algn="l">
              <a:lnSpc>
                <a:spcPts val="3750"/>
              </a:lnSpc>
              <a:buNone/>
            </a:pPr>
            <a:r>
              <a:rPr lang="en-US" sz="2300" dirty="0">
                <a:solidFill>
                  <a:srgbClr val="E0E4E6"/>
                </a:solidFill>
                <a:latin typeface="Crimson Pro" pitchFamily="34" charset="0"/>
                <a:ea typeface="Crimson Pro" pitchFamily="34" charset="-122"/>
                <a:cs typeface="Crimson Pro" pitchFamily="34" charset="-120"/>
              </a:rPr>
              <a:t>Contrôle total du cycle de vie des informations personnelles</a:t>
            </a:r>
            <a:endParaRPr lang="en-US" sz="2300" dirty="0"/>
          </a:p>
        </p:txBody>
      </p:sp>
      <p:sp>
        <p:nvSpPr>
          <p:cNvPr id="12" name="Text 10"/>
          <p:cNvSpPr/>
          <p:nvPr/>
        </p:nvSpPr>
        <p:spPr>
          <a:xfrm>
            <a:off x="5254704" y="5357693"/>
            <a:ext cx="2650808" cy="331232"/>
          </a:xfrm>
          <a:prstGeom prst="rect">
            <a:avLst/>
          </a:prstGeom>
          <a:noFill/>
          <a:ln/>
        </p:spPr>
        <p:txBody>
          <a:bodyPr wrap="none" lIns="0" tIns="0" rIns="0" bIns="0" rtlCol="0" anchor="t"/>
          <a:lstStyle/>
          <a:p>
            <a:pPr marL="0" indent="0" algn="l">
              <a:lnSpc>
                <a:spcPts val="2600"/>
              </a:lnSpc>
              <a:buNone/>
            </a:pPr>
            <a:r>
              <a:rPr lang="en-US" sz="2050" dirty="0">
                <a:solidFill>
                  <a:srgbClr val="F0FCFF"/>
                </a:solidFill>
                <a:latin typeface="Cabin" pitchFamily="34" charset="0"/>
                <a:ea typeface="Cabin" pitchFamily="34" charset="-122"/>
                <a:cs typeface="Cabin" pitchFamily="34" charset="-120"/>
              </a:rPr>
              <a:t>Sécurité juridique</a:t>
            </a:r>
            <a:endParaRPr lang="en-US" sz="2050" dirty="0"/>
          </a:p>
        </p:txBody>
      </p:sp>
      <p:sp>
        <p:nvSpPr>
          <p:cNvPr id="13" name="Text 11"/>
          <p:cNvSpPr/>
          <p:nvPr/>
        </p:nvSpPr>
        <p:spPr>
          <a:xfrm>
            <a:off x="5254704" y="5927408"/>
            <a:ext cx="4135993" cy="954405"/>
          </a:xfrm>
          <a:prstGeom prst="rect">
            <a:avLst/>
          </a:prstGeom>
          <a:noFill/>
          <a:ln/>
        </p:spPr>
        <p:txBody>
          <a:bodyPr wrap="square" lIns="0" tIns="0" rIns="0" bIns="0" rtlCol="0" anchor="t"/>
          <a:lstStyle/>
          <a:p>
            <a:pPr marL="0" indent="0" algn="l">
              <a:lnSpc>
                <a:spcPts val="3750"/>
              </a:lnSpc>
              <a:buNone/>
            </a:pPr>
            <a:r>
              <a:rPr lang="en-US" sz="2300" dirty="0">
                <a:solidFill>
                  <a:srgbClr val="E0E4E6"/>
                </a:solidFill>
                <a:latin typeface="Crimson Pro" pitchFamily="34" charset="0"/>
                <a:ea typeface="Crimson Pro" pitchFamily="34" charset="-122"/>
                <a:cs typeface="Crimson Pro" pitchFamily="34" charset="-120"/>
              </a:rPr>
              <a:t>Base solide pour tous les projets numériques et IA</a:t>
            </a:r>
            <a:endParaRPr lang="en-US" sz="2300" dirty="0"/>
          </a:p>
        </p:txBody>
      </p:sp>
      <p:sp>
        <p:nvSpPr>
          <p:cNvPr id="14" name="Text 12"/>
          <p:cNvSpPr/>
          <p:nvPr/>
        </p:nvSpPr>
        <p:spPr>
          <a:xfrm>
            <a:off x="9980295" y="5357693"/>
            <a:ext cx="2650808" cy="331232"/>
          </a:xfrm>
          <a:prstGeom prst="rect">
            <a:avLst/>
          </a:prstGeom>
          <a:noFill/>
          <a:ln/>
        </p:spPr>
        <p:txBody>
          <a:bodyPr wrap="none" lIns="0" tIns="0" rIns="0" bIns="0" rtlCol="0" anchor="t"/>
          <a:lstStyle/>
          <a:p>
            <a:pPr marL="0" indent="0" algn="l">
              <a:lnSpc>
                <a:spcPts val="2600"/>
              </a:lnSpc>
              <a:buNone/>
            </a:pPr>
            <a:r>
              <a:rPr lang="en-US" sz="2050" dirty="0">
                <a:solidFill>
                  <a:srgbClr val="F0FCFF"/>
                </a:solidFill>
                <a:latin typeface="Cabin" pitchFamily="34" charset="0"/>
                <a:ea typeface="Cabin" pitchFamily="34" charset="-122"/>
                <a:cs typeface="Cabin" pitchFamily="34" charset="-120"/>
              </a:rPr>
              <a:t>Innovation contrôlée</a:t>
            </a:r>
            <a:endParaRPr lang="en-US" sz="2050" dirty="0"/>
          </a:p>
        </p:txBody>
      </p:sp>
      <p:sp>
        <p:nvSpPr>
          <p:cNvPr id="15" name="Text 13"/>
          <p:cNvSpPr/>
          <p:nvPr/>
        </p:nvSpPr>
        <p:spPr>
          <a:xfrm>
            <a:off x="9980295" y="5927408"/>
            <a:ext cx="3997166" cy="1431608"/>
          </a:xfrm>
          <a:prstGeom prst="rect">
            <a:avLst/>
          </a:prstGeom>
          <a:noFill/>
          <a:ln/>
        </p:spPr>
        <p:txBody>
          <a:bodyPr wrap="square" lIns="0" tIns="0" rIns="0" bIns="0" rtlCol="0" anchor="t"/>
          <a:lstStyle/>
          <a:p>
            <a:pPr marL="0" indent="0" algn="l">
              <a:lnSpc>
                <a:spcPts val="3750"/>
              </a:lnSpc>
              <a:buNone/>
            </a:pPr>
            <a:r>
              <a:rPr lang="en-US" sz="2300" dirty="0">
                <a:solidFill>
                  <a:srgbClr val="E0E4E6"/>
                </a:solidFill>
                <a:latin typeface="Crimson Pro" pitchFamily="34" charset="0"/>
                <a:ea typeface="Crimson Pro" pitchFamily="34" charset="-122"/>
                <a:cs typeface="Crimson Pro" pitchFamily="34" charset="-120"/>
              </a:rPr>
              <a:t>Cadre permettant l'expérimentation en toute conformité</a:t>
            </a:r>
            <a:endParaRPr lang="en-US" sz="2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440531" y="432673"/>
            <a:ext cx="6828473" cy="437078"/>
          </a:xfrm>
          <a:prstGeom prst="rect">
            <a:avLst/>
          </a:prstGeom>
          <a:noFill/>
          <a:ln/>
        </p:spPr>
        <p:txBody>
          <a:bodyPr wrap="none" lIns="0" tIns="0" rIns="0" bIns="0" rtlCol="0" anchor="t"/>
          <a:lstStyle/>
          <a:p>
            <a:pPr marL="0" indent="0" algn="l">
              <a:lnSpc>
                <a:spcPts val="3400"/>
              </a:lnSpc>
              <a:buNone/>
            </a:pPr>
            <a:r>
              <a:rPr lang="en-US" sz="2750" dirty="0">
                <a:solidFill>
                  <a:srgbClr val="F0FCFF"/>
                </a:solidFill>
                <a:latin typeface="Cabin" pitchFamily="34" charset="0"/>
                <a:ea typeface="Cabin" pitchFamily="34" charset="-122"/>
                <a:cs typeface="Cabin" pitchFamily="34" charset="-120"/>
              </a:rPr>
              <a:t>Conformité : accélérateur stratégique, pas frein</a:t>
            </a:r>
            <a:endParaRPr lang="en-US" sz="2750" dirty="0"/>
          </a:p>
        </p:txBody>
      </p:sp>
      <p:sp>
        <p:nvSpPr>
          <p:cNvPr id="3" name="Text 1"/>
          <p:cNvSpPr/>
          <p:nvPr/>
        </p:nvSpPr>
        <p:spPr>
          <a:xfrm>
            <a:off x="440531" y="1105733"/>
            <a:ext cx="12497752" cy="874157"/>
          </a:xfrm>
          <a:prstGeom prst="rect">
            <a:avLst/>
          </a:prstGeom>
          <a:noFill/>
          <a:ln/>
        </p:spPr>
        <p:txBody>
          <a:bodyPr wrap="none" lIns="0" tIns="0" rIns="0" bIns="0" rtlCol="0" anchor="t"/>
          <a:lstStyle/>
          <a:p>
            <a:pPr marL="0" indent="0" algn="l">
              <a:lnSpc>
                <a:spcPts val="6850"/>
              </a:lnSpc>
              <a:buNone/>
            </a:pPr>
            <a:r>
              <a:rPr lang="en-US" sz="5500" dirty="0">
                <a:solidFill>
                  <a:srgbClr val="F0FCFF"/>
                </a:solidFill>
                <a:latin typeface="Cabin" pitchFamily="34" charset="0"/>
                <a:ea typeface="Cabin" pitchFamily="34" charset="-122"/>
                <a:cs typeface="Cabin" pitchFamily="34" charset="-120"/>
              </a:rPr>
              <a:t>L'Europe bâtit votre avantage concurrentiel</a:t>
            </a:r>
            <a:endParaRPr lang="en-US" sz="5500" dirty="0"/>
          </a:p>
        </p:txBody>
      </p:sp>
      <p:sp>
        <p:nvSpPr>
          <p:cNvPr id="4" name="Text 2"/>
          <p:cNvSpPr/>
          <p:nvPr/>
        </p:nvSpPr>
        <p:spPr>
          <a:xfrm>
            <a:off x="440531" y="2215872"/>
            <a:ext cx="13749337"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Les réglementations européennes NIS2, RGPD et IA Act ne constituent pas des obstacles bureaucratiques ralentissant l'innovation. Elles créent au contraire un environnement économique où seules les organisations véritablement résilientes, sécurisées et matures peuvent prospérer durablement.</a:t>
            </a:r>
            <a:endParaRPr lang="en-US" sz="1500" dirty="0"/>
          </a:p>
        </p:txBody>
      </p:sp>
      <p:sp>
        <p:nvSpPr>
          <p:cNvPr id="5" name="Shape 3"/>
          <p:cNvSpPr/>
          <p:nvPr/>
        </p:nvSpPr>
        <p:spPr>
          <a:xfrm>
            <a:off x="676513" y="3415427"/>
            <a:ext cx="6559868" cy="157282"/>
          </a:xfrm>
          <a:prstGeom prst="roundRect">
            <a:avLst>
              <a:gd name="adj" fmla="val 150068"/>
            </a:avLst>
          </a:prstGeom>
          <a:solidFill>
            <a:srgbClr val="0A081B"/>
          </a:solidFill>
          <a:ln w="15240">
            <a:solidFill>
              <a:srgbClr val="16FFBB"/>
            </a:solidFill>
            <a:prstDash val="solid"/>
          </a:ln>
        </p:spPr>
        <p:txBody>
          <a:bodyPr/>
          <a:lstStyle/>
          <a:p>
            <a:endParaRPr lang="fr-FR"/>
          </a:p>
        </p:txBody>
      </p:sp>
      <p:sp>
        <p:nvSpPr>
          <p:cNvPr id="6" name="Shape 4"/>
          <p:cNvSpPr/>
          <p:nvPr/>
        </p:nvSpPr>
        <p:spPr>
          <a:xfrm>
            <a:off x="440531" y="3258145"/>
            <a:ext cx="471964" cy="471964"/>
          </a:xfrm>
          <a:prstGeom prst="roundRect">
            <a:avLst>
              <a:gd name="adj" fmla="val 96872"/>
            </a:avLst>
          </a:prstGeom>
          <a:solidFill>
            <a:srgbClr val="0A081B"/>
          </a:solidFill>
          <a:ln w="15240">
            <a:solidFill>
              <a:srgbClr val="16FFBB"/>
            </a:solidFill>
            <a:prstDash val="solid"/>
          </a:ln>
        </p:spPr>
        <p:txBody>
          <a:bodyPr/>
          <a:lstStyle/>
          <a:p>
            <a:endParaRPr lang="fr-FR"/>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522" y="3376136"/>
            <a:ext cx="235982" cy="235982"/>
          </a:xfrm>
          <a:prstGeom prst="rect">
            <a:avLst/>
          </a:prstGeom>
        </p:spPr>
      </p:pic>
      <p:sp>
        <p:nvSpPr>
          <p:cNvPr id="8" name="Text 5"/>
          <p:cNvSpPr/>
          <p:nvPr/>
        </p:nvSpPr>
        <p:spPr>
          <a:xfrm>
            <a:off x="597813" y="3887391"/>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Gouvernance intégrée</a:t>
            </a:r>
            <a:endParaRPr lang="en-US" sz="1350" dirty="0"/>
          </a:p>
        </p:txBody>
      </p:sp>
      <p:sp>
        <p:nvSpPr>
          <p:cNvPr id="9" name="Text 6"/>
          <p:cNvSpPr/>
          <p:nvPr/>
        </p:nvSpPr>
        <p:spPr>
          <a:xfrm>
            <a:off x="597813" y="4200168"/>
            <a:ext cx="6481405"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Construire une coordination efficace DPO-CISO-Responsable IA au niveau exécutif</a:t>
            </a:r>
            <a:endParaRPr lang="en-US" sz="1500" dirty="0"/>
          </a:p>
        </p:txBody>
      </p:sp>
      <p:sp>
        <p:nvSpPr>
          <p:cNvPr id="10" name="Shape 7"/>
          <p:cNvSpPr/>
          <p:nvPr/>
        </p:nvSpPr>
        <p:spPr>
          <a:xfrm>
            <a:off x="7629763" y="3179445"/>
            <a:ext cx="6559987" cy="157282"/>
          </a:xfrm>
          <a:prstGeom prst="roundRect">
            <a:avLst>
              <a:gd name="adj" fmla="val 150068"/>
            </a:avLst>
          </a:prstGeom>
          <a:solidFill>
            <a:srgbClr val="0A081B"/>
          </a:solidFill>
          <a:ln w="15240">
            <a:solidFill>
              <a:srgbClr val="29DDDA"/>
            </a:solidFill>
            <a:prstDash val="solid"/>
          </a:ln>
        </p:spPr>
        <p:txBody>
          <a:bodyPr/>
          <a:lstStyle/>
          <a:p>
            <a:endParaRPr lang="fr-FR"/>
          </a:p>
        </p:txBody>
      </p:sp>
      <p:sp>
        <p:nvSpPr>
          <p:cNvPr id="11" name="Shape 8"/>
          <p:cNvSpPr/>
          <p:nvPr/>
        </p:nvSpPr>
        <p:spPr>
          <a:xfrm>
            <a:off x="7393781" y="3022163"/>
            <a:ext cx="471964" cy="471964"/>
          </a:xfrm>
          <a:prstGeom prst="roundRect">
            <a:avLst>
              <a:gd name="adj" fmla="val 96872"/>
            </a:avLst>
          </a:prstGeom>
          <a:solidFill>
            <a:srgbClr val="0A081B"/>
          </a:solidFill>
          <a:ln w="15240">
            <a:solidFill>
              <a:srgbClr val="29DDDA"/>
            </a:solidFill>
            <a:prstDash val="solid"/>
          </a:ln>
        </p:spPr>
        <p:txBody>
          <a:bodyPr/>
          <a:lstStyle/>
          <a:p>
            <a:endParaRPr lang="fr-FR"/>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1772" y="3140154"/>
            <a:ext cx="235982" cy="235982"/>
          </a:xfrm>
          <a:prstGeom prst="rect">
            <a:avLst/>
          </a:prstGeom>
        </p:spPr>
      </p:pic>
      <p:sp>
        <p:nvSpPr>
          <p:cNvPr id="13" name="Text 9"/>
          <p:cNvSpPr/>
          <p:nvPr/>
        </p:nvSpPr>
        <p:spPr>
          <a:xfrm>
            <a:off x="7551063" y="3651409"/>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Préparation IA Act</a:t>
            </a:r>
            <a:endParaRPr lang="en-US" sz="1350" dirty="0"/>
          </a:p>
        </p:txBody>
      </p:sp>
      <p:sp>
        <p:nvSpPr>
          <p:cNvPr id="14" name="Text 10"/>
          <p:cNvSpPr/>
          <p:nvPr/>
        </p:nvSpPr>
        <p:spPr>
          <a:xfrm>
            <a:off x="7551063" y="3964186"/>
            <a:ext cx="6481524"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Anticiper l'application progressive des obligations entre 2025 et 2027</a:t>
            </a:r>
            <a:endParaRPr lang="en-US" sz="1500" dirty="0"/>
          </a:p>
        </p:txBody>
      </p:sp>
      <p:sp>
        <p:nvSpPr>
          <p:cNvPr id="15" name="Shape 11"/>
          <p:cNvSpPr/>
          <p:nvPr/>
        </p:nvSpPr>
        <p:spPr>
          <a:xfrm>
            <a:off x="676513" y="5222677"/>
            <a:ext cx="6559868" cy="157282"/>
          </a:xfrm>
          <a:prstGeom prst="roundRect">
            <a:avLst>
              <a:gd name="adj" fmla="val 150068"/>
            </a:avLst>
          </a:prstGeom>
          <a:solidFill>
            <a:srgbClr val="0A081B"/>
          </a:solidFill>
          <a:ln w="15240">
            <a:solidFill>
              <a:srgbClr val="37A7E7"/>
            </a:solidFill>
            <a:prstDash val="solid"/>
          </a:ln>
        </p:spPr>
        <p:txBody>
          <a:bodyPr/>
          <a:lstStyle/>
          <a:p>
            <a:endParaRPr lang="fr-FR"/>
          </a:p>
        </p:txBody>
      </p:sp>
      <p:sp>
        <p:nvSpPr>
          <p:cNvPr id="16" name="Shape 12"/>
          <p:cNvSpPr/>
          <p:nvPr/>
        </p:nvSpPr>
        <p:spPr>
          <a:xfrm>
            <a:off x="440531" y="5065395"/>
            <a:ext cx="471964" cy="471964"/>
          </a:xfrm>
          <a:prstGeom prst="roundRect">
            <a:avLst>
              <a:gd name="adj" fmla="val 96872"/>
            </a:avLst>
          </a:prstGeom>
          <a:solidFill>
            <a:srgbClr val="0A081B"/>
          </a:solidFill>
          <a:ln w="15240">
            <a:solidFill>
              <a:srgbClr val="37A7E7"/>
            </a:solidFill>
            <a:prstDash val="solid"/>
          </a:ln>
        </p:spPr>
        <p:txBody>
          <a:bodyPr/>
          <a:lstStyle/>
          <a:p>
            <a:endParaRPr lang="fr-FR"/>
          </a:p>
        </p:txBody>
      </p:sp>
      <p:pic>
        <p:nvPicPr>
          <p:cNvPr id="17"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522" y="5183386"/>
            <a:ext cx="235982" cy="235982"/>
          </a:xfrm>
          <a:prstGeom prst="rect">
            <a:avLst/>
          </a:prstGeom>
        </p:spPr>
      </p:pic>
      <p:sp>
        <p:nvSpPr>
          <p:cNvPr id="18" name="Text 13"/>
          <p:cNvSpPr/>
          <p:nvPr/>
        </p:nvSpPr>
        <p:spPr>
          <a:xfrm>
            <a:off x="597813" y="5694640"/>
            <a:ext cx="1783556"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Renforcement résilience</a:t>
            </a:r>
            <a:endParaRPr lang="en-US" sz="1350" dirty="0"/>
          </a:p>
        </p:txBody>
      </p:sp>
      <p:sp>
        <p:nvSpPr>
          <p:cNvPr id="19" name="Text 14"/>
          <p:cNvSpPr/>
          <p:nvPr/>
        </p:nvSpPr>
        <p:spPr>
          <a:xfrm>
            <a:off x="597813" y="6007418"/>
            <a:ext cx="6481405"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Déployer des plans de continuité robustes et régulièrement testés</a:t>
            </a:r>
            <a:endParaRPr lang="en-US" sz="1500" dirty="0"/>
          </a:p>
        </p:txBody>
      </p:sp>
      <p:sp>
        <p:nvSpPr>
          <p:cNvPr id="20" name="Shape 15"/>
          <p:cNvSpPr/>
          <p:nvPr/>
        </p:nvSpPr>
        <p:spPr>
          <a:xfrm>
            <a:off x="7629763" y="4986695"/>
            <a:ext cx="6559987" cy="157282"/>
          </a:xfrm>
          <a:prstGeom prst="roundRect">
            <a:avLst>
              <a:gd name="adj" fmla="val 150068"/>
            </a:avLst>
          </a:prstGeom>
          <a:solidFill>
            <a:srgbClr val="0A081B"/>
          </a:solidFill>
          <a:ln w="15240">
            <a:solidFill>
              <a:srgbClr val="091231"/>
            </a:solidFill>
            <a:prstDash val="solid"/>
          </a:ln>
        </p:spPr>
        <p:txBody>
          <a:bodyPr/>
          <a:lstStyle/>
          <a:p>
            <a:endParaRPr lang="fr-FR"/>
          </a:p>
        </p:txBody>
      </p:sp>
      <p:sp>
        <p:nvSpPr>
          <p:cNvPr id="21" name="Shape 16"/>
          <p:cNvSpPr/>
          <p:nvPr/>
        </p:nvSpPr>
        <p:spPr>
          <a:xfrm>
            <a:off x="7393781" y="4829413"/>
            <a:ext cx="471964" cy="471964"/>
          </a:xfrm>
          <a:prstGeom prst="roundRect">
            <a:avLst>
              <a:gd name="adj" fmla="val 96872"/>
            </a:avLst>
          </a:prstGeom>
          <a:solidFill>
            <a:srgbClr val="0A081B"/>
          </a:solidFill>
          <a:ln w="15240">
            <a:solidFill>
              <a:srgbClr val="091231"/>
            </a:solidFill>
            <a:prstDash val="solid"/>
          </a:ln>
        </p:spPr>
        <p:txBody>
          <a:bodyPr/>
          <a:lstStyle/>
          <a:p>
            <a:endParaRPr lang="fr-FR"/>
          </a:p>
        </p:txBody>
      </p:sp>
      <p:pic>
        <p:nvPicPr>
          <p:cNvPr id="2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11772" y="4947404"/>
            <a:ext cx="235982" cy="235982"/>
          </a:xfrm>
          <a:prstGeom prst="rect">
            <a:avLst/>
          </a:prstGeom>
        </p:spPr>
      </p:pic>
      <p:sp>
        <p:nvSpPr>
          <p:cNvPr id="23" name="Text 17"/>
          <p:cNvSpPr/>
          <p:nvPr/>
        </p:nvSpPr>
        <p:spPr>
          <a:xfrm>
            <a:off x="7551063" y="5458658"/>
            <a:ext cx="1871305"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Cartographie fournisseurs</a:t>
            </a:r>
            <a:endParaRPr lang="en-US" sz="1350" dirty="0"/>
          </a:p>
        </p:txBody>
      </p:sp>
      <p:sp>
        <p:nvSpPr>
          <p:cNvPr id="24" name="Text 18"/>
          <p:cNvSpPr/>
          <p:nvPr/>
        </p:nvSpPr>
        <p:spPr>
          <a:xfrm>
            <a:off x="7551063" y="5771436"/>
            <a:ext cx="6481524"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Identifier et superviser tous les prestataires critiques de votre écosystème</a:t>
            </a:r>
            <a:endParaRPr lang="en-US" sz="1500" dirty="0"/>
          </a:p>
        </p:txBody>
      </p:sp>
      <p:sp>
        <p:nvSpPr>
          <p:cNvPr id="25" name="Text 19"/>
          <p:cNvSpPr/>
          <p:nvPr/>
        </p:nvSpPr>
        <p:spPr>
          <a:xfrm>
            <a:off x="676513" y="6892290"/>
            <a:ext cx="2434114" cy="262176"/>
          </a:xfrm>
          <a:prstGeom prst="rect">
            <a:avLst/>
          </a:prstGeom>
          <a:noFill/>
          <a:ln/>
        </p:spPr>
        <p:txBody>
          <a:bodyPr wrap="none" lIns="0" tIns="0" rIns="0" bIns="0" rtlCol="0" anchor="t"/>
          <a:lstStyle/>
          <a:p>
            <a:pPr marL="0" indent="0" algn="l">
              <a:lnSpc>
                <a:spcPts val="2050"/>
              </a:lnSpc>
              <a:buNone/>
            </a:pPr>
            <a:r>
              <a:rPr lang="en-US" sz="1650" dirty="0">
                <a:solidFill>
                  <a:srgbClr val="F0FCFF"/>
                </a:solidFill>
                <a:latin typeface="Cabin" pitchFamily="34" charset="0"/>
                <a:ea typeface="Cabin" pitchFamily="34" charset="-122"/>
                <a:cs typeface="Cabin" pitchFamily="34" charset="-120"/>
              </a:rPr>
              <a:t>Julien Winkin – CEO Luxgap</a:t>
            </a:r>
            <a:endParaRPr lang="en-US" sz="1650" dirty="0"/>
          </a:p>
        </p:txBody>
      </p:sp>
      <p:sp>
        <p:nvSpPr>
          <p:cNvPr id="26" name="Text 20"/>
          <p:cNvSpPr/>
          <p:nvPr/>
        </p:nvSpPr>
        <p:spPr>
          <a:xfrm>
            <a:off x="676513" y="7390448"/>
            <a:ext cx="13513356" cy="503634"/>
          </a:xfrm>
          <a:prstGeom prst="rect">
            <a:avLst/>
          </a:prstGeom>
          <a:noFill/>
          <a:ln/>
        </p:spPr>
        <p:txBody>
          <a:bodyPr wrap="square" lIns="0" tIns="0" rIns="0" bIns="0" rtlCol="0" anchor="t"/>
          <a:lstStyle/>
          <a:p>
            <a:pPr marL="0" indent="0" algn="l">
              <a:lnSpc>
                <a:spcPts val="1950"/>
              </a:lnSpc>
              <a:buNone/>
            </a:pPr>
            <a:r>
              <a:rPr lang="en-US" sz="1200" dirty="0">
                <a:solidFill>
                  <a:srgbClr val="E0E4E6"/>
                </a:solidFill>
                <a:latin typeface="Crimson Pro" pitchFamily="34" charset="0"/>
                <a:ea typeface="Crimson Pro" pitchFamily="34" charset="-122"/>
                <a:cs typeface="Crimson Pro" pitchFamily="34" charset="-120"/>
              </a:rPr>
              <a:t>« Les entreprises qui intègrent ces exigences dès maintenant ne se contentent pas d'éviter les sanctions. Elles construisent un avantage compétitif durable basé sur la confiance, la résilience et la capacité à innover en toute sécurité. »</a:t>
            </a:r>
            <a:endParaRPr lang="en-US" sz="1200" dirty="0"/>
          </a:p>
        </p:txBody>
      </p:sp>
      <p:sp>
        <p:nvSpPr>
          <p:cNvPr id="27" name="Shape 21"/>
          <p:cNvSpPr/>
          <p:nvPr/>
        </p:nvSpPr>
        <p:spPr>
          <a:xfrm>
            <a:off x="440531" y="6656308"/>
            <a:ext cx="22860" cy="1414701"/>
          </a:xfrm>
          <a:prstGeom prst="rect">
            <a:avLst/>
          </a:prstGeom>
          <a:solidFill>
            <a:srgbClr val="16FFBB"/>
          </a:solidFill>
          <a:ln/>
        </p:spPr>
        <p:txBody>
          <a:bodyPr/>
          <a:lstStyle/>
          <a:p>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37567" y="528042"/>
            <a:ext cx="8055292" cy="533400"/>
          </a:xfrm>
          <a:prstGeom prst="rect">
            <a:avLst/>
          </a:prstGeom>
          <a:noFill/>
          <a:ln/>
        </p:spPr>
        <p:txBody>
          <a:bodyPr wrap="none" lIns="0" tIns="0" rIns="0" bIns="0" rtlCol="0" anchor="t"/>
          <a:lstStyle/>
          <a:p>
            <a:pPr marL="0" indent="0" algn="l">
              <a:lnSpc>
                <a:spcPts val="4200"/>
              </a:lnSpc>
              <a:buNone/>
            </a:pPr>
            <a:r>
              <a:rPr lang="en-US" sz="3350" dirty="0">
                <a:solidFill>
                  <a:srgbClr val="F0FCFF"/>
                </a:solidFill>
                <a:latin typeface="Cabin" pitchFamily="34" charset="0"/>
                <a:ea typeface="Cabin" pitchFamily="34" charset="-122"/>
                <a:cs typeface="Cabin" pitchFamily="34" charset="-120"/>
              </a:rPr>
              <a:t>Un monde numérique en mutation profonde</a:t>
            </a:r>
            <a:endParaRPr lang="en-US" sz="3350" dirty="0"/>
          </a:p>
        </p:txBody>
      </p:sp>
      <p:pic>
        <p:nvPicPr>
          <p:cNvPr id="3" name="Image 0" descr="preencoded.png"/>
          <p:cNvPicPr>
            <a:picLocks noChangeAspect="1"/>
          </p:cNvPicPr>
          <p:nvPr/>
        </p:nvPicPr>
        <p:blipFill>
          <a:blip r:embed="rId3"/>
          <a:stretch>
            <a:fillRect/>
          </a:stretch>
        </p:blipFill>
        <p:spPr>
          <a:xfrm>
            <a:off x="537567" y="1565434"/>
            <a:ext cx="6543437" cy="6543437"/>
          </a:xfrm>
          <a:prstGeom prst="rect">
            <a:avLst/>
          </a:prstGeom>
        </p:spPr>
      </p:pic>
      <p:sp>
        <p:nvSpPr>
          <p:cNvPr id="4" name="Text 1"/>
          <p:cNvSpPr/>
          <p:nvPr/>
        </p:nvSpPr>
        <p:spPr>
          <a:xfrm>
            <a:off x="7557016" y="1541383"/>
            <a:ext cx="3396139" cy="319921"/>
          </a:xfrm>
          <a:prstGeom prst="rect">
            <a:avLst/>
          </a:prstGeom>
          <a:noFill/>
          <a:ln/>
        </p:spPr>
        <p:txBody>
          <a:bodyPr wrap="none" lIns="0" tIns="0" rIns="0" bIns="0" rtlCol="0" anchor="t"/>
          <a:lstStyle/>
          <a:p>
            <a:pPr marL="0" indent="0" algn="l">
              <a:lnSpc>
                <a:spcPts val="2500"/>
              </a:lnSpc>
              <a:buNone/>
            </a:pPr>
            <a:r>
              <a:rPr lang="en-US" sz="2000" dirty="0">
                <a:solidFill>
                  <a:srgbClr val="F0FCFF"/>
                </a:solidFill>
                <a:latin typeface="Cabin" pitchFamily="34" charset="0"/>
                <a:ea typeface="Cabin" pitchFamily="34" charset="-122"/>
                <a:cs typeface="Cabin" pitchFamily="34" charset="-120"/>
              </a:rPr>
              <a:t>Un contexte qui impose l'action</a:t>
            </a:r>
            <a:endParaRPr lang="en-US" sz="2000" dirty="0"/>
          </a:p>
        </p:txBody>
      </p:sp>
      <p:sp>
        <p:nvSpPr>
          <p:cNvPr id="5" name="Text 2"/>
          <p:cNvSpPr/>
          <p:nvPr/>
        </p:nvSpPr>
        <p:spPr>
          <a:xfrm>
            <a:off x="7557016" y="2053233"/>
            <a:ext cx="6543437" cy="1151930"/>
          </a:xfrm>
          <a:prstGeom prst="rect">
            <a:avLst/>
          </a:prstGeom>
          <a:noFill/>
          <a:ln/>
        </p:spPr>
        <p:txBody>
          <a:bodyPr wrap="square" lIns="0" tIns="0" rIns="0" bIns="0" rtlCol="0" anchor="t"/>
          <a:lstStyle/>
          <a:p>
            <a:pPr marL="0" indent="0" algn="l">
              <a:lnSpc>
                <a:spcPts val="3000"/>
              </a:lnSpc>
              <a:buNone/>
            </a:pPr>
            <a:r>
              <a:rPr lang="en-US" sz="1850" dirty="0">
                <a:solidFill>
                  <a:srgbClr val="E0E4E6"/>
                </a:solidFill>
                <a:latin typeface="Crimson Pro" pitchFamily="34" charset="0"/>
                <a:ea typeface="Crimson Pro" pitchFamily="34" charset="-122"/>
                <a:cs typeface="Crimson Pro" pitchFamily="34" charset="-120"/>
              </a:rPr>
              <a:t>Le paysage numérique connaît des bouleversements sans précédent qui redéfinissent les règles du jeu économique. Les indicateurs sont sans appel et imposent une réponse réglementaire forte.</a:t>
            </a:r>
            <a:endParaRPr lang="en-US" sz="1850" dirty="0"/>
          </a:p>
        </p:txBody>
      </p:sp>
      <p:sp>
        <p:nvSpPr>
          <p:cNvPr id="6" name="Text 3"/>
          <p:cNvSpPr/>
          <p:nvPr/>
        </p:nvSpPr>
        <p:spPr>
          <a:xfrm>
            <a:off x="7557016" y="3517106"/>
            <a:ext cx="3151703" cy="633651"/>
          </a:xfrm>
          <a:prstGeom prst="rect">
            <a:avLst/>
          </a:prstGeom>
          <a:noFill/>
          <a:ln/>
        </p:spPr>
        <p:txBody>
          <a:bodyPr wrap="none" lIns="0" tIns="0" rIns="0" bIns="0" rtlCol="0" anchor="t"/>
          <a:lstStyle/>
          <a:p>
            <a:pPr marL="0" indent="0" algn="ctr">
              <a:lnSpc>
                <a:spcPts val="4950"/>
              </a:lnSpc>
              <a:buNone/>
            </a:pPr>
            <a:r>
              <a:rPr lang="en-US" sz="4950" dirty="0">
                <a:solidFill>
                  <a:srgbClr val="E0E4E6"/>
                </a:solidFill>
                <a:latin typeface="Cabin" pitchFamily="34" charset="0"/>
                <a:ea typeface="Cabin" pitchFamily="34" charset="-122"/>
                <a:cs typeface="Cabin" pitchFamily="34" charset="-120"/>
              </a:rPr>
              <a:t>+300%</a:t>
            </a:r>
            <a:endParaRPr lang="en-US" sz="4950" dirty="0"/>
          </a:p>
        </p:txBody>
      </p:sp>
      <p:sp>
        <p:nvSpPr>
          <p:cNvPr id="7" name="Text 4"/>
          <p:cNvSpPr/>
          <p:nvPr/>
        </p:nvSpPr>
        <p:spPr>
          <a:xfrm>
            <a:off x="8066008" y="4390668"/>
            <a:ext cx="2133600" cy="266700"/>
          </a:xfrm>
          <a:prstGeom prst="rect">
            <a:avLst/>
          </a:prstGeom>
          <a:noFill/>
          <a:ln/>
        </p:spPr>
        <p:txBody>
          <a:bodyPr wrap="none" lIns="0" tIns="0" rIns="0" bIns="0" rtlCol="0" anchor="t"/>
          <a:lstStyle/>
          <a:p>
            <a:pPr marL="0" indent="0" algn="ctr">
              <a:lnSpc>
                <a:spcPts val="2100"/>
              </a:lnSpc>
              <a:buNone/>
            </a:pPr>
            <a:r>
              <a:rPr lang="en-US" sz="1650" dirty="0">
                <a:solidFill>
                  <a:srgbClr val="E0E4E6"/>
                </a:solidFill>
                <a:latin typeface="Cabin" pitchFamily="34" charset="0"/>
                <a:ea typeface="Cabin" pitchFamily="34" charset="-122"/>
                <a:cs typeface="Cabin" pitchFamily="34" charset="-120"/>
              </a:rPr>
              <a:t>Cyberattaques</a:t>
            </a:r>
            <a:endParaRPr lang="en-US" sz="1650" dirty="0"/>
          </a:p>
        </p:txBody>
      </p:sp>
      <p:sp>
        <p:nvSpPr>
          <p:cNvPr id="8" name="Text 5"/>
          <p:cNvSpPr/>
          <p:nvPr/>
        </p:nvSpPr>
        <p:spPr>
          <a:xfrm>
            <a:off x="7557016" y="4849297"/>
            <a:ext cx="3151703" cy="383977"/>
          </a:xfrm>
          <a:prstGeom prst="rect">
            <a:avLst/>
          </a:prstGeom>
          <a:noFill/>
          <a:ln/>
        </p:spPr>
        <p:txBody>
          <a:bodyPr wrap="none" lIns="0" tIns="0" rIns="0" bIns="0" rtlCol="0" anchor="t"/>
          <a:lstStyle/>
          <a:p>
            <a:pPr marL="0" indent="0" algn="ctr">
              <a:lnSpc>
                <a:spcPts val="3000"/>
              </a:lnSpc>
              <a:buNone/>
            </a:pPr>
            <a:r>
              <a:rPr lang="en-US" sz="1850" dirty="0">
                <a:solidFill>
                  <a:srgbClr val="E0E4E6"/>
                </a:solidFill>
                <a:latin typeface="Crimson Pro" pitchFamily="34" charset="0"/>
                <a:ea typeface="Crimson Pro" pitchFamily="34" charset="-122"/>
                <a:cs typeface="Crimson Pro" pitchFamily="34" charset="-120"/>
              </a:rPr>
              <a:t>Augmentation en 4 ans</a:t>
            </a:r>
            <a:endParaRPr lang="en-US" sz="1850" dirty="0"/>
          </a:p>
        </p:txBody>
      </p:sp>
      <p:sp>
        <p:nvSpPr>
          <p:cNvPr id="9" name="Text 6"/>
          <p:cNvSpPr/>
          <p:nvPr/>
        </p:nvSpPr>
        <p:spPr>
          <a:xfrm>
            <a:off x="10948749" y="3517106"/>
            <a:ext cx="3151703" cy="633651"/>
          </a:xfrm>
          <a:prstGeom prst="rect">
            <a:avLst/>
          </a:prstGeom>
          <a:noFill/>
          <a:ln/>
        </p:spPr>
        <p:txBody>
          <a:bodyPr wrap="none" lIns="0" tIns="0" rIns="0" bIns="0" rtlCol="0" anchor="t"/>
          <a:lstStyle/>
          <a:p>
            <a:pPr marL="0" indent="0" algn="ctr">
              <a:lnSpc>
                <a:spcPts val="4950"/>
              </a:lnSpc>
              <a:buNone/>
            </a:pPr>
            <a:r>
              <a:rPr lang="en-US" sz="4950" dirty="0">
                <a:solidFill>
                  <a:srgbClr val="E0E4E6"/>
                </a:solidFill>
                <a:latin typeface="Cabin" pitchFamily="34" charset="0"/>
                <a:ea typeface="Cabin" pitchFamily="34" charset="-122"/>
                <a:cs typeface="Cabin" pitchFamily="34" charset="-120"/>
              </a:rPr>
              <a:t>2x</a:t>
            </a:r>
            <a:endParaRPr lang="en-US" sz="4950" dirty="0"/>
          </a:p>
        </p:txBody>
      </p:sp>
      <p:sp>
        <p:nvSpPr>
          <p:cNvPr id="10" name="Text 7"/>
          <p:cNvSpPr/>
          <p:nvPr/>
        </p:nvSpPr>
        <p:spPr>
          <a:xfrm>
            <a:off x="11457742" y="4390668"/>
            <a:ext cx="2133600" cy="266700"/>
          </a:xfrm>
          <a:prstGeom prst="rect">
            <a:avLst/>
          </a:prstGeom>
          <a:noFill/>
          <a:ln/>
        </p:spPr>
        <p:txBody>
          <a:bodyPr wrap="none" lIns="0" tIns="0" rIns="0" bIns="0" rtlCol="0" anchor="t"/>
          <a:lstStyle/>
          <a:p>
            <a:pPr marL="0" indent="0" algn="ctr">
              <a:lnSpc>
                <a:spcPts val="2100"/>
              </a:lnSpc>
              <a:buNone/>
            </a:pPr>
            <a:r>
              <a:rPr lang="en-US" sz="1650" dirty="0">
                <a:solidFill>
                  <a:srgbClr val="E0E4E6"/>
                </a:solidFill>
                <a:latin typeface="Cabin" pitchFamily="34" charset="0"/>
                <a:ea typeface="Cabin" pitchFamily="34" charset="-122"/>
                <a:cs typeface="Cabin" pitchFamily="34" charset="-120"/>
              </a:rPr>
              <a:t>Adoption IA</a:t>
            </a:r>
            <a:endParaRPr lang="en-US" sz="1650" dirty="0"/>
          </a:p>
        </p:txBody>
      </p:sp>
      <p:sp>
        <p:nvSpPr>
          <p:cNvPr id="11" name="Text 8"/>
          <p:cNvSpPr/>
          <p:nvPr/>
        </p:nvSpPr>
        <p:spPr>
          <a:xfrm>
            <a:off x="10948749" y="4849297"/>
            <a:ext cx="3151703" cy="383977"/>
          </a:xfrm>
          <a:prstGeom prst="rect">
            <a:avLst/>
          </a:prstGeom>
          <a:noFill/>
          <a:ln/>
        </p:spPr>
        <p:txBody>
          <a:bodyPr wrap="none" lIns="0" tIns="0" rIns="0" bIns="0" rtlCol="0" anchor="t"/>
          <a:lstStyle/>
          <a:p>
            <a:pPr marL="0" indent="0" algn="ctr">
              <a:lnSpc>
                <a:spcPts val="3000"/>
              </a:lnSpc>
              <a:buNone/>
            </a:pPr>
            <a:r>
              <a:rPr lang="en-US" sz="1850" dirty="0">
                <a:solidFill>
                  <a:srgbClr val="E0E4E6"/>
                </a:solidFill>
                <a:latin typeface="Crimson Pro" pitchFamily="34" charset="0"/>
                <a:ea typeface="Crimson Pro" pitchFamily="34" charset="-122"/>
                <a:cs typeface="Crimson Pro" pitchFamily="34" charset="-120"/>
              </a:rPr>
              <a:t>Plus rapide que le smartphone</a:t>
            </a:r>
            <a:endParaRPr lang="en-US" sz="1850" dirty="0"/>
          </a:p>
        </p:txBody>
      </p:sp>
      <p:sp>
        <p:nvSpPr>
          <p:cNvPr id="12" name="Text 9"/>
          <p:cNvSpPr/>
          <p:nvPr/>
        </p:nvSpPr>
        <p:spPr>
          <a:xfrm>
            <a:off x="7557016" y="5449252"/>
            <a:ext cx="6543437" cy="1151930"/>
          </a:xfrm>
          <a:prstGeom prst="rect">
            <a:avLst/>
          </a:prstGeom>
          <a:noFill/>
          <a:ln/>
        </p:spPr>
        <p:txBody>
          <a:bodyPr wrap="square" lIns="0" tIns="0" rIns="0" bIns="0" rtlCol="0" anchor="t"/>
          <a:lstStyle/>
          <a:p>
            <a:pPr marL="0" indent="0" algn="l">
              <a:lnSpc>
                <a:spcPts val="3000"/>
              </a:lnSpc>
              <a:buNone/>
            </a:pPr>
            <a:r>
              <a:rPr lang="en-US" sz="1850" dirty="0">
                <a:solidFill>
                  <a:srgbClr val="E0E4E6"/>
                </a:solidFill>
                <a:latin typeface="Crimson Pro" pitchFamily="34" charset="0"/>
                <a:ea typeface="Crimson Pro" pitchFamily="34" charset="-122"/>
                <a:cs typeface="Crimson Pro" pitchFamily="34" charset="-120"/>
              </a:rPr>
              <a:t>Face à cette instabilité croissante, l'Europe construit un cadre juridique cohérent pour éviter le chaos numérique et protéger son écosystème économique.</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87335" y="647938"/>
            <a:ext cx="10800278" cy="582811"/>
          </a:xfrm>
          <a:prstGeom prst="rect">
            <a:avLst/>
          </a:prstGeom>
          <a:noFill/>
          <a:ln/>
        </p:spPr>
        <p:txBody>
          <a:bodyPr wrap="none" lIns="0" tIns="0" rIns="0" bIns="0" rtlCol="0" anchor="t"/>
          <a:lstStyle/>
          <a:p>
            <a:pPr marL="0" indent="0" algn="l">
              <a:lnSpc>
                <a:spcPts val="4550"/>
              </a:lnSpc>
              <a:buNone/>
            </a:pPr>
            <a:r>
              <a:rPr lang="en-US" sz="3650" dirty="0">
                <a:solidFill>
                  <a:srgbClr val="F0FCFF"/>
                </a:solidFill>
                <a:latin typeface="Cabin" pitchFamily="34" charset="0"/>
                <a:ea typeface="Cabin" pitchFamily="34" charset="-122"/>
                <a:cs typeface="Cabin" pitchFamily="34" charset="-120"/>
              </a:rPr>
              <a:t>Cas #1 : Des milliers de Porsche immobilisées en Russie</a:t>
            </a:r>
            <a:endParaRPr lang="en-US" sz="3650" dirty="0"/>
          </a:p>
        </p:txBody>
      </p:sp>
      <p:sp>
        <p:nvSpPr>
          <p:cNvPr id="3" name="Text 1"/>
          <p:cNvSpPr/>
          <p:nvPr/>
        </p:nvSpPr>
        <p:spPr>
          <a:xfrm>
            <a:off x="587335" y="1314569"/>
            <a:ext cx="7389971" cy="349687"/>
          </a:xfrm>
          <a:prstGeom prst="rect">
            <a:avLst/>
          </a:prstGeom>
          <a:noFill/>
          <a:ln/>
        </p:spPr>
        <p:txBody>
          <a:bodyPr wrap="none" lIns="0" tIns="0" rIns="0" bIns="0" rtlCol="0" anchor="t"/>
          <a:lstStyle/>
          <a:p>
            <a:pPr marL="0" indent="0" algn="l">
              <a:lnSpc>
                <a:spcPts val="2750"/>
              </a:lnSpc>
              <a:buNone/>
            </a:pPr>
            <a:r>
              <a:rPr lang="en-US" sz="2200" dirty="0">
                <a:solidFill>
                  <a:srgbClr val="F0FCFF"/>
                </a:solidFill>
                <a:latin typeface="Cabin" pitchFamily="34" charset="0"/>
                <a:ea typeface="Cabin" pitchFamily="34" charset="-122"/>
                <a:cs typeface="Cabin" pitchFamily="34" charset="-120"/>
              </a:rPr>
              <a:t>Quand la dépendance numérique paralyse un produit physique</a:t>
            </a:r>
            <a:endParaRPr lang="en-US" sz="2200" dirty="0"/>
          </a:p>
        </p:txBody>
      </p:sp>
      <p:sp>
        <p:nvSpPr>
          <p:cNvPr id="4" name="Text 2"/>
          <p:cNvSpPr/>
          <p:nvPr/>
        </p:nvSpPr>
        <p:spPr>
          <a:xfrm>
            <a:off x="587335" y="1978938"/>
            <a:ext cx="13455729" cy="1258729"/>
          </a:xfrm>
          <a:prstGeom prst="rect">
            <a:avLst/>
          </a:prstGeom>
          <a:noFill/>
          <a:ln/>
        </p:spPr>
        <p:txBody>
          <a:bodyPr wrap="square" lIns="0" tIns="0" rIns="0" bIns="0" rtlCol="0" anchor="t"/>
          <a:lstStyle/>
          <a:p>
            <a:pPr marL="0" indent="0" algn="l">
              <a:lnSpc>
                <a:spcPts val="3300"/>
              </a:lnSpc>
              <a:buNone/>
            </a:pPr>
            <a:r>
              <a:rPr lang="en-US" sz="2050" dirty="0">
                <a:solidFill>
                  <a:srgbClr val="E0E4E6"/>
                </a:solidFill>
                <a:latin typeface="Crimson Pro" pitchFamily="34" charset="0"/>
                <a:ea typeface="Crimson Pro" pitchFamily="34" charset="-122"/>
                <a:cs typeface="Crimson Pro" pitchFamily="34" charset="-120"/>
              </a:rPr>
              <a:t>En Décembre 2025, des centaines de véhicules Porsche en Russie ont été immobilisées suite à une panne du système de sécurité par satellite VTS (Vehicle Tracking System). Impossible de se connecter aux serveurs européens, mises à jour désactivées, fonctions critiques inopérantes. Ce cas illustre parfaitement la réalité des produits connectés modernes.</a:t>
            </a:r>
            <a:endParaRPr lang="en-US" sz="2050" dirty="0"/>
          </a:p>
        </p:txBody>
      </p:sp>
      <p:sp>
        <p:nvSpPr>
          <p:cNvPr id="5" name="Shape 3"/>
          <p:cNvSpPr/>
          <p:nvPr/>
        </p:nvSpPr>
        <p:spPr>
          <a:xfrm>
            <a:off x="587335" y="3473648"/>
            <a:ext cx="4345305" cy="2560796"/>
          </a:xfrm>
          <a:prstGeom prst="roundRect">
            <a:avLst>
              <a:gd name="adj" fmla="val 4285"/>
            </a:avLst>
          </a:prstGeom>
          <a:solidFill>
            <a:srgbClr val="0A081B">
              <a:alpha val="75000"/>
            </a:srgbClr>
          </a:solidFill>
          <a:ln w="22860">
            <a:solidFill>
              <a:srgbClr val="16FFBB"/>
            </a:solidFill>
            <a:prstDash val="solid"/>
          </a:ln>
        </p:spPr>
        <p:txBody>
          <a:bodyPr/>
          <a:lstStyle/>
          <a:p>
            <a:endParaRPr lang="fr-FR"/>
          </a:p>
        </p:txBody>
      </p:sp>
      <p:sp>
        <p:nvSpPr>
          <p:cNvPr id="6" name="Shape 4"/>
          <p:cNvSpPr/>
          <p:nvPr/>
        </p:nvSpPr>
        <p:spPr>
          <a:xfrm>
            <a:off x="564475" y="3473648"/>
            <a:ext cx="91440" cy="2560796"/>
          </a:xfrm>
          <a:prstGeom prst="roundRect">
            <a:avLst>
              <a:gd name="adj" fmla="val 344168"/>
            </a:avLst>
          </a:prstGeom>
          <a:solidFill>
            <a:srgbClr val="16FFBB"/>
          </a:solidFill>
          <a:ln/>
        </p:spPr>
        <p:txBody>
          <a:bodyPr/>
          <a:lstStyle/>
          <a:p>
            <a:endParaRPr lang="fr-FR"/>
          </a:p>
        </p:txBody>
      </p:sp>
      <p:sp>
        <p:nvSpPr>
          <p:cNvPr id="7" name="Text 5"/>
          <p:cNvSpPr/>
          <p:nvPr/>
        </p:nvSpPr>
        <p:spPr>
          <a:xfrm>
            <a:off x="888563" y="3706297"/>
            <a:ext cx="2404943" cy="291346"/>
          </a:xfrm>
          <a:prstGeom prst="rect">
            <a:avLst/>
          </a:prstGeom>
          <a:noFill/>
          <a:ln/>
        </p:spPr>
        <p:txBody>
          <a:bodyPr wrap="none" lIns="0" tIns="0" rIns="0" bIns="0" rtlCol="0" anchor="t"/>
          <a:lstStyle/>
          <a:p>
            <a:pPr marL="0" indent="0" algn="l">
              <a:lnSpc>
                <a:spcPts val="2250"/>
              </a:lnSpc>
              <a:buNone/>
            </a:pPr>
            <a:r>
              <a:rPr lang="en-US" sz="1800" dirty="0">
                <a:solidFill>
                  <a:srgbClr val="E0E4E6"/>
                </a:solidFill>
                <a:latin typeface="Cabin" pitchFamily="34" charset="0"/>
                <a:ea typeface="Cabin" pitchFamily="34" charset="-122"/>
                <a:cs typeface="Cabin" pitchFamily="34" charset="-120"/>
              </a:rPr>
              <a:t>Règlement sanctions UE</a:t>
            </a:r>
            <a:endParaRPr lang="en-US" sz="1800" dirty="0"/>
          </a:p>
        </p:txBody>
      </p:sp>
      <p:sp>
        <p:nvSpPr>
          <p:cNvPr id="8" name="Text 6"/>
          <p:cNvSpPr/>
          <p:nvPr/>
        </p:nvSpPr>
        <p:spPr>
          <a:xfrm>
            <a:off x="888563" y="4123492"/>
            <a:ext cx="3811429" cy="1258729"/>
          </a:xfrm>
          <a:prstGeom prst="rect">
            <a:avLst/>
          </a:prstGeom>
          <a:noFill/>
          <a:ln/>
        </p:spPr>
        <p:txBody>
          <a:bodyPr wrap="square" lIns="0" tIns="0" rIns="0" bIns="0" rtlCol="0" anchor="t"/>
          <a:lstStyle/>
          <a:p>
            <a:pPr marL="0" indent="0" algn="l">
              <a:lnSpc>
                <a:spcPts val="3300"/>
              </a:lnSpc>
              <a:buNone/>
            </a:pPr>
            <a:r>
              <a:rPr lang="en-US" sz="2050" dirty="0">
                <a:solidFill>
                  <a:srgbClr val="E0E4E6"/>
                </a:solidFill>
                <a:latin typeface="Crimson Pro" pitchFamily="34" charset="0"/>
                <a:ea typeface="Crimson Pro" pitchFamily="34" charset="-122"/>
                <a:cs typeface="Crimson Pro" pitchFamily="34" charset="-120"/>
              </a:rPr>
              <a:t>Interdiction de fournir support technique et mises à jour logicielles dans les pays sanctionnés</a:t>
            </a:r>
            <a:endParaRPr lang="en-US" sz="2050" dirty="0"/>
          </a:p>
        </p:txBody>
      </p:sp>
      <p:sp>
        <p:nvSpPr>
          <p:cNvPr id="9" name="Shape 7"/>
          <p:cNvSpPr/>
          <p:nvPr/>
        </p:nvSpPr>
        <p:spPr>
          <a:xfrm>
            <a:off x="5142428" y="3473648"/>
            <a:ext cx="4345424" cy="2560796"/>
          </a:xfrm>
          <a:prstGeom prst="roundRect">
            <a:avLst>
              <a:gd name="adj" fmla="val 4285"/>
            </a:avLst>
          </a:prstGeom>
          <a:solidFill>
            <a:srgbClr val="0A081B">
              <a:alpha val="75000"/>
            </a:srgbClr>
          </a:solidFill>
          <a:ln w="22860">
            <a:solidFill>
              <a:srgbClr val="29DDDA"/>
            </a:solidFill>
            <a:prstDash val="solid"/>
          </a:ln>
        </p:spPr>
        <p:txBody>
          <a:bodyPr/>
          <a:lstStyle/>
          <a:p>
            <a:endParaRPr lang="fr-FR"/>
          </a:p>
        </p:txBody>
      </p:sp>
      <p:sp>
        <p:nvSpPr>
          <p:cNvPr id="10" name="Shape 8"/>
          <p:cNvSpPr/>
          <p:nvPr/>
        </p:nvSpPr>
        <p:spPr>
          <a:xfrm>
            <a:off x="5119568" y="3473648"/>
            <a:ext cx="91440" cy="2560796"/>
          </a:xfrm>
          <a:prstGeom prst="roundRect">
            <a:avLst>
              <a:gd name="adj" fmla="val 344168"/>
            </a:avLst>
          </a:prstGeom>
          <a:solidFill>
            <a:srgbClr val="29DDDA"/>
          </a:solidFill>
          <a:ln/>
        </p:spPr>
        <p:txBody>
          <a:bodyPr/>
          <a:lstStyle/>
          <a:p>
            <a:endParaRPr lang="fr-FR"/>
          </a:p>
        </p:txBody>
      </p:sp>
      <p:sp>
        <p:nvSpPr>
          <p:cNvPr id="11" name="Text 9"/>
          <p:cNvSpPr/>
          <p:nvPr/>
        </p:nvSpPr>
        <p:spPr>
          <a:xfrm>
            <a:off x="5443657" y="3706297"/>
            <a:ext cx="2331125" cy="291346"/>
          </a:xfrm>
          <a:prstGeom prst="rect">
            <a:avLst/>
          </a:prstGeom>
          <a:noFill/>
          <a:ln/>
        </p:spPr>
        <p:txBody>
          <a:bodyPr wrap="none" lIns="0" tIns="0" rIns="0" bIns="0" rtlCol="0" anchor="t"/>
          <a:lstStyle/>
          <a:p>
            <a:pPr marL="0" indent="0" algn="l">
              <a:lnSpc>
                <a:spcPts val="2250"/>
              </a:lnSpc>
              <a:buNone/>
            </a:pPr>
            <a:r>
              <a:rPr lang="en-US" sz="1800" dirty="0">
                <a:solidFill>
                  <a:srgbClr val="E0E4E6"/>
                </a:solidFill>
                <a:latin typeface="Cabin" pitchFamily="34" charset="0"/>
                <a:ea typeface="Cabin" pitchFamily="34" charset="-122"/>
                <a:cs typeface="Cabin" pitchFamily="34" charset="-120"/>
              </a:rPr>
              <a:t>UNECE WP.29 - CMS</a:t>
            </a:r>
            <a:endParaRPr lang="en-US" sz="1800" dirty="0"/>
          </a:p>
        </p:txBody>
      </p:sp>
      <p:sp>
        <p:nvSpPr>
          <p:cNvPr id="12" name="Text 10"/>
          <p:cNvSpPr/>
          <p:nvPr/>
        </p:nvSpPr>
        <p:spPr>
          <a:xfrm>
            <a:off x="5443657" y="4123492"/>
            <a:ext cx="3811548" cy="1678305"/>
          </a:xfrm>
          <a:prstGeom prst="rect">
            <a:avLst/>
          </a:prstGeom>
          <a:noFill/>
          <a:ln/>
        </p:spPr>
        <p:txBody>
          <a:bodyPr wrap="square" lIns="0" tIns="0" rIns="0" bIns="0" rtlCol="0" anchor="t"/>
          <a:lstStyle/>
          <a:p>
            <a:pPr marL="0" indent="0" algn="l">
              <a:lnSpc>
                <a:spcPts val="3300"/>
              </a:lnSpc>
              <a:buNone/>
            </a:pPr>
            <a:r>
              <a:rPr lang="en-US" sz="2050" dirty="0">
                <a:solidFill>
                  <a:srgbClr val="E0E4E6"/>
                </a:solidFill>
                <a:latin typeface="Crimson Pro" pitchFamily="34" charset="0"/>
                <a:ea typeface="Crimson Pro" pitchFamily="34" charset="-122"/>
                <a:cs typeface="Crimson Pro" pitchFamily="34" charset="-120"/>
              </a:rPr>
              <a:t>Obligation de protéger l'intégrité des communications et des mises à jour des véhicules connectés ainsi que la conduite autonome</a:t>
            </a:r>
            <a:endParaRPr lang="en-US" sz="2050" dirty="0"/>
          </a:p>
        </p:txBody>
      </p:sp>
      <p:sp>
        <p:nvSpPr>
          <p:cNvPr id="13" name="Shape 11"/>
          <p:cNvSpPr/>
          <p:nvPr/>
        </p:nvSpPr>
        <p:spPr>
          <a:xfrm>
            <a:off x="9697641" y="3473648"/>
            <a:ext cx="4345305" cy="2560796"/>
          </a:xfrm>
          <a:prstGeom prst="roundRect">
            <a:avLst>
              <a:gd name="adj" fmla="val 4285"/>
            </a:avLst>
          </a:prstGeom>
          <a:solidFill>
            <a:srgbClr val="0A081B">
              <a:alpha val="75000"/>
            </a:srgbClr>
          </a:solidFill>
          <a:ln w="22860">
            <a:solidFill>
              <a:srgbClr val="37A7E7"/>
            </a:solidFill>
            <a:prstDash val="solid"/>
          </a:ln>
        </p:spPr>
        <p:txBody>
          <a:bodyPr/>
          <a:lstStyle/>
          <a:p>
            <a:endParaRPr lang="fr-FR"/>
          </a:p>
        </p:txBody>
      </p:sp>
      <p:sp>
        <p:nvSpPr>
          <p:cNvPr id="14" name="Shape 12"/>
          <p:cNvSpPr/>
          <p:nvPr/>
        </p:nvSpPr>
        <p:spPr>
          <a:xfrm>
            <a:off x="9674781" y="3473648"/>
            <a:ext cx="91440" cy="2560796"/>
          </a:xfrm>
          <a:prstGeom prst="roundRect">
            <a:avLst>
              <a:gd name="adj" fmla="val 344168"/>
            </a:avLst>
          </a:prstGeom>
          <a:solidFill>
            <a:srgbClr val="37A7E7"/>
          </a:solidFill>
          <a:ln/>
        </p:spPr>
        <p:txBody>
          <a:bodyPr/>
          <a:lstStyle/>
          <a:p>
            <a:endParaRPr lang="fr-FR"/>
          </a:p>
        </p:txBody>
      </p:sp>
      <p:sp>
        <p:nvSpPr>
          <p:cNvPr id="15" name="Text 13"/>
          <p:cNvSpPr/>
          <p:nvPr/>
        </p:nvSpPr>
        <p:spPr>
          <a:xfrm>
            <a:off x="9998869" y="3706297"/>
            <a:ext cx="2331125" cy="291346"/>
          </a:xfrm>
          <a:prstGeom prst="rect">
            <a:avLst/>
          </a:prstGeom>
          <a:noFill/>
          <a:ln/>
        </p:spPr>
        <p:txBody>
          <a:bodyPr wrap="none" lIns="0" tIns="0" rIns="0" bIns="0" rtlCol="0" anchor="t"/>
          <a:lstStyle/>
          <a:p>
            <a:pPr marL="0" indent="0" algn="l">
              <a:lnSpc>
                <a:spcPts val="2250"/>
              </a:lnSpc>
              <a:buNone/>
            </a:pPr>
            <a:r>
              <a:rPr lang="en-US" sz="1800" dirty="0">
                <a:solidFill>
                  <a:srgbClr val="E0E4E6"/>
                </a:solidFill>
                <a:latin typeface="Cabin" pitchFamily="34" charset="0"/>
                <a:ea typeface="Cabin" pitchFamily="34" charset="-122"/>
                <a:cs typeface="Cabin" pitchFamily="34" charset="-120"/>
              </a:rPr>
              <a:t>Cyber Resilience Act</a:t>
            </a:r>
            <a:endParaRPr lang="en-US" sz="1800" dirty="0"/>
          </a:p>
        </p:txBody>
      </p:sp>
      <p:sp>
        <p:nvSpPr>
          <p:cNvPr id="16" name="Text 14"/>
          <p:cNvSpPr/>
          <p:nvPr/>
        </p:nvSpPr>
        <p:spPr>
          <a:xfrm>
            <a:off x="9998869" y="4123492"/>
            <a:ext cx="3811429" cy="1258729"/>
          </a:xfrm>
          <a:prstGeom prst="rect">
            <a:avLst/>
          </a:prstGeom>
          <a:noFill/>
          <a:ln/>
        </p:spPr>
        <p:txBody>
          <a:bodyPr wrap="square" lIns="0" tIns="0" rIns="0" bIns="0" rtlCol="0" anchor="t"/>
          <a:lstStyle/>
          <a:p>
            <a:pPr marL="0" indent="0" algn="l">
              <a:lnSpc>
                <a:spcPts val="3300"/>
              </a:lnSpc>
              <a:buNone/>
            </a:pPr>
            <a:r>
              <a:rPr lang="en-US" sz="2050" dirty="0">
                <a:solidFill>
                  <a:srgbClr val="E0E4E6"/>
                </a:solidFill>
                <a:latin typeface="Crimson Pro" pitchFamily="34" charset="0"/>
                <a:ea typeface="Crimson Pro" pitchFamily="34" charset="-122"/>
                <a:cs typeface="Crimson Pro" pitchFamily="34" charset="-120"/>
              </a:rPr>
              <a:t>Sécurisation obligatoire des composants numériques (Logiciels, IOT, équipements critiques)</a:t>
            </a:r>
            <a:endParaRPr lang="en-US" sz="2050" dirty="0"/>
          </a:p>
        </p:txBody>
      </p:sp>
      <p:sp>
        <p:nvSpPr>
          <p:cNvPr id="17" name="Text 15"/>
          <p:cNvSpPr/>
          <p:nvPr/>
        </p:nvSpPr>
        <p:spPr>
          <a:xfrm>
            <a:off x="902018" y="6506408"/>
            <a:ext cx="13141047" cy="839153"/>
          </a:xfrm>
          <a:prstGeom prst="rect">
            <a:avLst/>
          </a:prstGeom>
          <a:noFill/>
          <a:ln/>
        </p:spPr>
        <p:txBody>
          <a:bodyPr wrap="square" lIns="0" tIns="0" rIns="0" bIns="0" rtlCol="0" anchor="t"/>
          <a:lstStyle/>
          <a:p>
            <a:pPr marL="0" indent="0" algn="l">
              <a:lnSpc>
                <a:spcPts val="3300"/>
              </a:lnSpc>
              <a:buNone/>
            </a:pPr>
            <a:r>
              <a:rPr lang="en-US" sz="2050" b="1" dirty="0">
                <a:solidFill>
                  <a:srgbClr val="E0E4E6"/>
                </a:solidFill>
                <a:latin typeface="Crimson Pro" pitchFamily="34" charset="0"/>
                <a:ea typeface="Crimson Pro" pitchFamily="34" charset="-122"/>
                <a:cs typeface="Crimson Pro" pitchFamily="34" charset="-120"/>
              </a:rPr>
              <a:t>Message stratégique :</a:t>
            </a:r>
            <a:r>
              <a:rPr lang="en-US" sz="2050" dirty="0">
                <a:solidFill>
                  <a:srgbClr val="E0E4E6"/>
                </a:solidFill>
                <a:latin typeface="Crimson Pro" pitchFamily="34" charset="0"/>
                <a:ea typeface="Crimson Pro" pitchFamily="34" charset="-122"/>
                <a:cs typeface="Crimson Pro" pitchFamily="34" charset="-120"/>
              </a:rPr>
              <a:t> Un produit numérique moderne dépend intégralement de serveurs distants, de mises à jour continues et d'une cybersécurité irréprochable. Sans gouvernance appropriée, il devient inutilisable.</a:t>
            </a:r>
            <a:endParaRPr lang="en-US" sz="2050" dirty="0"/>
          </a:p>
        </p:txBody>
      </p:sp>
      <p:sp>
        <p:nvSpPr>
          <p:cNvPr id="18" name="Shape 16"/>
          <p:cNvSpPr/>
          <p:nvPr/>
        </p:nvSpPr>
        <p:spPr>
          <a:xfrm>
            <a:off x="587335" y="6270427"/>
            <a:ext cx="22860" cy="1311116"/>
          </a:xfrm>
          <a:prstGeom prst="rect">
            <a:avLst/>
          </a:prstGeom>
          <a:solidFill>
            <a:srgbClr val="16FFBB"/>
          </a:solidFill>
          <a:ln/>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95360" y="0"/>
            <a:ext cx="6035040" cy="8229600"/>
          </a:xfrm>
          <a:prstGeom prst="rect">
            <a:avLst/>
          </a:prstGeom>
        </p:spPr>
      </p:pic>
      <p:sp>
        <p:nvSpPr>
          <p:cNvPr id="3" name="Text 0"/>
          <p:cNvSpPr/>
          <p:nvPr/>
        </p:nvSpPr>
        <p:spPr>
          <a:xfrm>
            <a:off x="489109" y="839153"/>
            <a:ext cx="8165783" cy="970597"/>
          </a:xfrm>
          <a:prstGeom prst="rect">
            <a:avLst/>
          </a:prstGeom>
          <a:noFill/>
          <a:ln/>
        </p:spPr>
        <p:txBody>
          <a:bodyPr wrap="square" lIns="0" tIns="0" rIns="0" bIns="0" rtlCol="0" anchor="t"/>
          <a:lstStyle/>
          <a:p>
            <a:pPr marL="0" indent="0" algn="l">
              <a:lnSpc>
                <a:spcPts val="3800"/>
              </a:lnSpc>
              <a:buNone/>
            </a:pPr>
            <a:r>
              <a:rPr lang="en-US" sz="3050" dirty="0">
                <a:solidFill>
                  <a:srgbClr val="F0FCFF"/>
                </a:solidFill>
                <a:latin typeface="Cabin" pitchFamily="34" charset="0"/>
                <a:ea typeface="Cabin" pitchFamily="34" charset="-122"/>
                <a:cs typeface="Cabin" pitchFamily="34" charset="-120"/>
              </a:rPr>
              <a:t>Analyse : La cybersécurité devient une fonction vitale</a:t>
            </a:r>
            <a:endParaRPr lang="en-US" sz="3050" dirty="0"/>
          </a:p>
        </p:txBody>
      </p:sp>
      <p:sp>
        <p:nvSpPr>
          <p:cNvPr id="4" name="Shape 1"/>
          <p:cNvSpPr/>
          <p:nvPr/>
        </p:nvSpPr>
        <p:spPr>
          <a:xfrm>
            <a:off x="489109" y="2071688"/>
            <a:ext cx="3995499" cy="2124432"/>
          </a:xfrm>
          <a:prstGeom prst="roundRect">
            <a:avLst>
              <a:gd name="adj" fmla="val 12335"/>
            </a:avLst>
          </a:prstGeom>
          <a:solidFill>
            <a:srgbClr val="0A081B"/>
          </a:solidFill>
          <a:ln w="15240">
            <a:solidFill>
              <a:srgbClr val="16FFBB"/>
            </a:solidFill>
            <a:prstDash val="solid"/>
          </a:ln>
        </p:spPr>
        <p:txBody>
          <a:bodyPr/>
          <a:lstStyle/>
          <a:p>
            <a:endParaRPr lang="fr-FR"/>
          </a:p>
        </p:txBody>
      </p:sp>
      <p:sp>
        <p:nvSpPr>
          <p:cNvPr id="5" name="Text 2"/>
          <p:cNvSpPr/>
          <p:nvPr/>
        </p:nvSpPr>
        <p:spPr>
          <a:xfrm>
            <a:off x="679013" y="2261592"/>
            <a:ext cx="1941076" cy="242530"/>
          </a:xfrm>
          <a:prstGeom prst="rect">
            <a:avLst/>
          </a:prstGeom>
          <a:noFill/>
          <a:ln/>
        </p:spPr>
        <p:txBody>
          <a:bodyPr wrap="none" lIns="0" tIns="0" rIns="0" bIns="0" rtlCol="0" anchor="t"/>
          <a:lstStyle/>
          <a:p>
            <a:pPr marL="0" indent="0" algn="l">
              <a:lnSpc>
                <a:spcPts val="1900"/>
              </a:lnSpc>
              <a:buNone/>
            </a:pPr>
            <a:r>
              <a:rPr lang="en-US" sz="1500" dirty="0">
                <a:solidFill>
                  <a:srgbClr val="E0E4E6"/>
                </a:solidFill>
                <a:latin typeface="Cabin" pitchFamily="34" charset="0"/>
                <a:ea typeface="Cabin" pitchFamily="34" charset="-122"/>
                <a:cs typeface="Cabin" pitchFamily="34" charset="-120"/>
              </a:rPr>
              <a:t>Transformation produit</a:t>
            </a:r>
            <a:endParaRPr lang="en-US" sz="1500" dirty="0"/>
          </a:p>
        </p:txBody>
      </p:sp>
      <p:sp>
        <p:nvSpPr>
          <p:cNvPr id="6" name="Text 3"/>
          <p:cNvSpPr/>
          <p:nvPr/>
        </p:nvSpPr>
        <p:spPr>
          <a:xfrm>
            <a:off x="679013" y="2608898"/>
            <a:ext cx="3615690" cy="1397318"/>
          </a:xfrm>
          <a:prstGeom prst="rect">
            <a:avLst/>
          </a:prstGeom>
          <a:noFill/>
          <a:ln/>
        </p:spPr>
        <p:txBody>
          <a:bodyPr wrap="square" lIns="0" tIns="0" rIns="0" bIns="0" rtlCol="0" anchor="t"/>
          <a:lstStyle/>
          <a:p>
            <a:pPr marL="0" indent="0" algn="l">
              <a:lnSpc>
                <a:spcPts val="2750"/>
              </a:lnSpc>
              <a:buNone/>
            </a:pPr>
            <a:r>
              <a:rPr lang="en-US" sz="1700" dirty="0">
                <a:solidFill>
                  <a:srgbClr val="E0E4E6"/>
                </a:solidFill>
                <a:latin typeface="Crimson Pro" pitchFamily="34" charset="0"/>
                <a:ea typeface="Crimson Pro" pitchFamily="34" charset="-122"/>
                <a:cs typeface="Crimson Pro" pitchFamily="34" charset="-120"/>
              </a:rPr>
              <a:t>Une voiture n'est plus un objet mécanique mais un </a:t>
            </a:r>
            <a:r>
              <a:rPr lang="en-US" sz="1700" b="1" dirty="0">
                <a:solidFill>
                  <a:srgbClr val="E0E4E6"/>
                </a:solidFill>
                <a:latin typeface="Crimson Pro" pitchFamily="34" charset="0"/>
                <a:ea typeface="Crimson Pro" pitchFamily="34" charset="-122"/>
                <a:cs typeface="Crimson Pro" pitchFamily="34" charset="-120"/>
              </a:rPr>
              <a:t>système numérique connecté</a:t>
            </a:r>
            <a:r>
              <a:rPr lang="en-US" sz="1700" dirty="0">
                <a:solidFill>
                  <a:srgbClr val="E0E4E6"/>
                </a:solidFill>
                <a:latin typeface="Crimson Pro" pitchFamily="34" charset="0"/>
                <a:ea typeface="Crimson Pro" pitchFamily="34" charset="-122"/>
                <a:cs typeface="Crimson Pro" pitchFamily="34" charset="-120"/>
              </a:rPr>
              <a:t> avec des dizaines d'ECU et une connexion permanente au cloud.</a:t>
            </a:r>
            <a:endParaRPr lang="en-US" sz="1700" dirty="0"/>
          </a:p>
        </p:txBody>
      </p:sp>
      <p:sp>
        <p:nvSpPr>
          <p:cNvPr id="7" name="Shape 4"/>
          <p:cNvSpPr/>
          <p:nvPr/>
        </p:nvSpPr>
        <p:spPr>
          <a:xfrm>
            <a:off x="4659273" y="2071688"/>
            <a:ext cx="3995618" cy="2124432"/>
          </a:xfrm>
          <a:prstGeom prst="roundRect">
            <a:avLst>
              <a:gd name="adj" fmla="val 12335"/>
            </a:avLst>
          </a:prstGeom>
          <a:solidFill>
            <a:srgbClr val="0A081B"/>
          </a:solidFill>
          <a:ln w="15240">
            <a:solidFill>
              <a:srgbClr val="29DDDA"/>
            </a:solidFill>
            <a:prstDash val="solid"/>
          </a:ln>
        </p:spPr>
        <p:txBody>
          <a:bodyPr/>
          <a:lstStyle/>
          <a:p>
            <a:endParaRPr lang="fr-FR"/>
          </a:p>
        </p:txBody>
      </p:sp>
      <p:sp>
        <p:nvSpPr>
          <p:cNvPr id="8" name="Text 5"/>
          <p:cNvSpPr/>
          <p:nvPr/>
        </p:nvSpPr>
        <p:spPr>
          <a:xfrm>
            <a:off x="4849178" y="2261592"/>
            <a:ext cx="1941076" cy="242530"/>
          </a:xfrm>
          <a:prstGeom prst="rect">
            <a:avLst/>
          </a:prstGeom>
          <a:noFill/>
          <a:ln/>
        </p:spPr>
        <p:txBody>
          <a:bodyPr wrap="none" lIns="0" tIns="0" rIns="0" bIns="0" rtlCol="0" anchor="t"/>
          <a:lstStyle/>
          <a:p>
            <a:pPr marL="0" indent="0" algn="l">
              <a:lnSpc>
                <a:spcPts val="1900"/>
              </a:lnSpc>
              <a:buNone/>
            </a:pPr>
            <a:r>
              <a:rPr lang="en-US" sz="1500" dirty="0">
                <a:solidFill>
                  <a:srgbClr val="E0E4E6"/>
                </a:solidFill>
                <a:latin typeface="Cabin" pitchFamily="34" charset="0"/>
                <a:ea typeface="Cabin" pitchFamily="34" charset="-122"/>
                <a:cs typeface="Cabin" pitchFamily="34" charset="-120"/>
              </a:rPr>
              <a:t>Sécurité vitale</a:t>
            </a:r>
            <a:endParaRPr lang="en-US" sz="1500" dirty="0"/>
          </a:p>
        </p:txBody>
      </p:sp>
      <p:sp>
        <p:nvSpPr>
          <p:cNvPr id="9" name="Text 6"/>
          <p:cNvSpPr/>
          <p:nvPr/>
        </p:nvSpPr>
        <p:spPr>
          <a:xfrm>
            <a:off x="4849178" y="2608898"/>
            <a:ext cx="3615809" cy="1047988"/>
          </a:xfrm>
          <a:prstGeom prst="rect">
            <a:avLst/>
          </a:prstGeom>
          <a:noFill/>
          <a:ln/>
        </p:spPr>
        <p:txBody>
          <a:bodyPr wrap="square" lIns="0" tIns="0" rIns="0" bIns="0" rtlCol="0" anchor="t"/>
          <a:lstStyle/>
          <a:p>
            <a:pPr marL="0" indent="0" algn="l">
              <a:lnSpc>
                <a:spcPts val="2750"/>
              </a:lnSpc>
              <a:buNone/>
            </a:pPr>
            <a:r>
              <a:rPr lang="en-US" sz="1700" dirty="0">
                <a:solidFill>
                  <a:srgbClr val="E0E4E6"/>
                </a:solidFill>
                <a:latin typeface="Crimson Pro" pitchFamily="34" charset="0"/>
                <a:ea typeface="Crimson Pro" pitchFamily="34" charset="-122"/>
                <a:cs typeface="Crimson Pro" pitchFamily="34" charset="-120"/>
              </a:rPr>
              <a:t>La cybersécurité passe du statut de "nice to have" à celui de </a:t>
            </a:r>
            <a:r>
              <a:rPr lang="en-US" sz="1700" b="1" dirty="0">
                <a:solidFill>
                  <a:srgbClr val="E0E4E6"/>
                </a:solidFill>
                <a:latin typeface="Crimson Pro" pitchFamily="34" charset="0"/>
                <a:ea typeface="Crimson Pro" pitchFamily="34" charset="-122"/>
                <a:cs typeface="Crimson Pro" pitchFamily="34" charset="-120"/>
              </a:rPr>
              <a:t>fonction critique</a:t>
            </a:r>
            <a:r>
              <a:rPr lang="en-US" sz="1700" dirty="0">
                <a:solidFill>
                  <a:srgbClr val="E0E4E6"/>
                </a:solidFill>
                <a:latin typeface="Crimson Pro" pitchFamily="34" charset="0"/>
                <a:ea typeface="Crimson Pro" pitchFamily="34" charset="-122"/>
                <a:cs typeface="Crimson Pro" pitchFamily="34" charset="-120"/>
              </a:rPr>
              <a:t> au même titre que les freins ou la direction.</a:t>
            </a:r>
            <a:endParaRPr lang="en-US" sz="1700" dirty="0"/>
          </a:p>
        </p:txBody>
      </p:sp>
      <p:sp>
        <p:nvSpPr>
          <p:cNvPr id="10" name="Shape 7"/>
          <p:cNvSpPr/>
          <p:nvPr/>
        </p:nvSpPr>
        <p:spPr>
          <a:xfrm>
            <a:off x="489109" y="4370784"/>
            <a:ext cx="8165783" cy="1425773"/>
          </a:xfrm>
          <a:prstGeom prst="roundRect">
            <a:avLst>
              <a:gd name="adj" fmla="val 18380"/>
            </a:avLst>
          </a:prstGeom>
          <a:solidFill>
            <a:srgbClr val="0A081B"/>
          </a:solidFill>
          <a:ln w="15240">
            <a:solidFill>
              <a:srgbClr val="37A7E7"/>
            </a:solidFill>
            <a:prstDash val="solid"/>
          </a:ln>
        </p:spPr>
        <p:txBody>
          <a:bodyPr/>
          <a:lstStyle/>
          <a:p>
            <a:endParaRPr lang="fr-FR"/>
          </a:p>
        </p:txBody>
      </p:sp>
      <p:sp>
        <p:nvSpPr>
          <p:cNvPr id="11" name="Text 8"/>
          <p:cNvSpPr/>
          <p:nvPr/>
        </p:nvSpPr>
        <p:spPr>
          <a:xfrm>
            <a:off x="679013" y="4560689"/>
            <a:ext cx="1941076" cy="242530"/>
          </a:xfrm>
          <a:prstGeom prst="rect">
            <a:avLst/>
          </a:prstGeom>
          <a:noFill/>
          <a:ln/>
        </p:spPr>
        <p:txBody>
          <a:bodyPr wrap="none" lIns="0" tIns="0" rIns="0" bIns="0" rtlCol="0" anchor="t"/>
          <a:lstStyle/>
          <a:p>
            <a:pPr marL="0" indent="0" algn="l">
              <a:lnSpc>
                <a:spcPts val="1900"/>
              </a:lnSpc>
              <a:buNone/>
            </a:pPr>
            <a:r>
              <a:rPr lang="en-US" sz="1500" dirty="0">
                <a:solidFill>
                  <a:srgbClr val="E0E4E6"/>
                </a:solidFill>
                <a:latin typeface="Cabin" pitchFamily="34" charset="0"/>
                <a:ea typeface="Cabin" pitchFamily="34" charset="-122"/>
                <a:cs typeface="Cabin" pitchFamily="34" charset="-120"/>
              </a:rPr>
              <a:t>Standard mondial</a:t>
            </a:r>
            <a:endParaRPr lang="en-US" sz="1500" dirty="0"/>
          </a:p>
        </p:txBody>
      </p:sp>
      <p:sp>
        <p:nvSpPr>
          <p:cNvPr id="12" name="Text 9"/>
          <p:cNvSpPr/>
          <p:nvPr/>
        </p:nvSpPr>
        <p:spPr>
          <a:xfrm>
            <a:off x="679013" y="4907994"/>
            <a:ext cx="7785973" cy="698659"/>
          </a:xfrm>
          <a:prstGeom prst="rect">
            <a:avLst/>
          </a:prstGeom>
          <a:noFill/>
          <a:ln/>
        </p:spPr>
        <p:txBody>
          <a:bodyPr wrap="square" lIns="0" tIns="0" rIns="0" bIns="0" rtlCol="0" anchor="t"/>
          <a:lstStyle/>
          <a:p>
            <a:pPr marL="0" indent="0" algn="l">
              <a:lnSpc>
                <a:spcPts val="2750"/>
              </a:lnSpc>
              <a:buNone/>
            </a:pPr>
            <a:r>
              <a:rPr lang="en-US" sz="1700" dirty="0">
                <a:solidFill>
                  <a:srgbClr val="E0E4E6"/>
                </a:solidFill>
                <a:latin typeface="Crimson Pro" pitchFamily="34" charset="0"/>
                <a:ea typeface="Crimson Pro" pitchFamily="34" charset="-122"/>
                <a:cs typeface="Crimson Pro" pitchFamily="34" charset="-120"/>
              </a:rPr>
              <a:t>Les réglementations européennes créent un </a:t>
            </a:r>
            <a:r>
              <a:rPr lang="en-US" sz="1700" b="1" dirty="0">
                <a:solidFill>
                  <a:srgbClr val="E0E4E6"/>
                </a:solidFill>
                <a:latin typeface="Crimson Pro" pitchFamily="34" charset="0"/>
                <a:ea typeface="Crimson Pro" pitchFamily="34" charset="-122"/>
                <a:cs typeface="Crimson Pro" pitchFamily="34" charset="-120"/>
              </a:rPr>
              <a:t>standard global</a:t>
            </a:r>
            <a:r>
              <a:rPr lang="en-US" sz="1700" dirty="0">
                <a:solidFill>
                  <a:srgbClr val="E0E4E6"/>
                </a:solidFill>
                <a:latin typeface="Crimson Pro" pitchFamily="34" charset="0"/>
                <a:ea typeface="Crimson Pro" pitchFamily="34" charset="-122"/>
                <a:cs typeface="Crimson Pro" pitchFamily="34" charset="-120"/>
              </a:rPr>
              <a:t> : sans conformité, le produit cesse de fonctionner.</a:t>
            </a:r>
            <a:endParaRPr lang="en-US" sz="1700" dirty="0"/>
          </a:p>
        </p:txBody>
      </p:sp>
      <p:sp>
        <p:nvSpPr>
          <p:cNvPr id="13" name="Text 10"/>
          <p:cNvSpPr/>
          <p:nvPr/>
        </p:nvSpPr>
        <p:spPr>
          <a:xfrm>
            <a:off x="489109" y="5993011"/>
            <a:ext cx="8165783" cy="1397318"/>
          </a:xfrm>
          <a:prstGeom prst="rect">
            <a:avLst/>
          </a:prstGeom>
          <a:noFill/>
          <a:ln/>
        </p:spPr>
        <p:txBody>
          <a:bodyPr wrap="square" lIns="0" tIns="0" rIns="0" bIns="0" rtlCol="0" anchor="t"/>
          <a:lstStyle/>
          <a:p>
            <a:pPr marL="0" indent="0" algn="l">
              <a:lnSpc>
                <a:spcPts val="2750"/>
              </a:lnSpc>
              <a:buNone/>
            </a:pPr>
            <a:r>
              <a:rPr lang="en-US" sz="1700" dirty="0">
                <a:solidFill>
                  <a:srgbClr val="E0E4E6"/>
                </a:solidFill>
                <a:latin typeface="Crimson Pro" pitchFamily="34" charset="0"/>
                <a:ea typeface="Crimson Pro" pitchFamily="34" charset="-122"/>
                <a:cs typeface="Crimson Pro" pitchFamily="34" charset="-120"/>
              </a:rPr>
              <a:t>Cette évolution redéfinit les responsabilités des constructeurs et impose une gouvernance de la sécurité dès la conception. Les pays qui ne respectent pas les exigences européennes se retrouvent mécaniquement exclus, transformant la conformité en barrière d'entrée commerciale.</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440531" y="432673"/>
            <a:ext cx="5947648" cy="437078"/>
          </a:xfrm>
          <a:prstGeom prst="rect">
            <a:avLst/>
          </a:prstGeom>
          <a:noFill/>
          <a:ln/>
        </p:spPr>
        <p:txBody>
          <a:bodyPr wrap="none" lIns="0" tIns="0" rIns="0" bIns="0" rtlCol="0" anchor="t"/>
          <a:lstStyle/>
          <a:p>
            <a:pPr marL="0" indent="0" algn="l">
              <a:lnSpc>
                <a:spcPts val="3400"/>
              </a:lnSpc>
              <a:buNone/>
            </a:pPr>
            <a:r>
              <a:rPr lang="en-US" sz="2750" dirty="0">
                <a:solidFill>
                  <a:srgbClr val="F0FCFF"/>
                </a:solidFill>
                <a:latin typeface="Cabin" pitchFamily="34" charset="0"/>
                <a:ea typeface="Cabin" pitchFamily="34" charset="-122"/>
                <a:cs typeface="Cabin" pitchFamily="34" charset="-120"/>
              </a:rPr>
              <a:t>Cas #2 : La panne mondiale CrowdStrike</a:t>
            </a:r>
            <a:endParaRPr lang="en-US" sz="2750" dirty="0"/>
          </a:p>
        </p:txBody>
      </p:sp>
      <p:sp>
        <p:nvSpPr>
          <p:cNvPr id="4" name="Text 1"/>
          <p:cNvSpPr/>
          <p:nvPr/>
        </p:nvSpPr>
        <p:spPr>
          <a:xfrm>
            <a:off x="440531" y="932617"/>
            <a:ext cx="4976455" cy="262176"/>
          </a:xfrm>
          <a:prstGeom prst="rect">
            <a:avLst/>
          </a:prstGeom>
          <a:noFill/>
          <a:ln/>
        </p:spPr>
        <p:txBody>
          <a:bodyPr wrap="none" lIns="0" tIns="0" rIns="0" bIns="0" rtlCol="0" anchor="t"/>
          <a:lstStyle/>
          <a:p>
            <a:pPr marL="0" indent="0" algn="l">
              <a:lnSpc>
                <a:spcPts val="2050"/>
              </a:lnSpc>
              <a:buNone/>
            </a:pPr>
            <a:r>
              <a:rPr lang="en-US" sz="1650" dirty="0">
                <a:solidFill>
                  <a:srgbClr val="F0FCFF"/>
                </a:solidFill>
                <a:latin typeface="Cabin" pitchFamily="34" charset="0"/>
                <a:ea typeface="Cabin" pitchFamily="34" charset="-122"/>
                <a:cs typeface="Cabin" pitchFamily="34" charset="-120"/>
              </a:rPr>
              <a:t>19 juillet 2024 : un fournisseur unique paralyse la planète</a:t>
            </a:r>
            <a:endParaRPr lang="en-US" sz="1650" dirty="0"/>
          </a:p>
        </p:txBody>
      </p:sp>
      <p:sp>
        <p:nvSpPr>
          <p:cNvPr id="5" name="Text 2"/>
          <p:cNvSpPr/>
          <p:nvPr/>
        </p:nvSpPr>
        <p:spPr>
          <a:xfrm>
            <a:off x="440531" y="1572339"/>
            <a:ext cx="3074789" cy="1007269"/>
          </a:xfrm>
          <a:prstGeom prst="rect">
            <a:avLst/>
          </a:prstGeom>
          <a:noFill/>
          <a:ln/>
        </p:spPr>
        <p:txBody>
          <a:bodyPr wrap="square" lIns="0" tIns="0" rIns="0" bIns="0" rtlCol="0" anchor="t"/>
          <a:lstStyle/>
          <a:p>
            <a:pPr marL="0" indent="0" algn="l">
              <a:lnSpc>
                <a:spcPts val="1950"/>
              </a:lnSpc>
              <a:buNone/>
            </a:pPr>
            <a:r>
              <a:rPr lang="en-US" sz="1400" dirty="0">
                <a:solidFill>
                  <a:srgbClr val="E0E4E6"/>
                </a:solidFill>
                <a:latin typeface="Crimson Pro" pitchFamily="34" charset="0"/>
                <a:ea typeface="Crimson Pro" pitchFamily="34" charset="-122"/>
                <a:cs typeface="Crimson Pro" pitchFamily="34" charset="-120"/>
              </a:rPr>
              <a:t>Une mise à jour défectueuse d'un agent de sécurité Microsoft/CrowdStrike provoque une paralysie sans précédent touchant simultanément :</a:t>
            </a:r>
            <a:endParaRPr lang="en-US" sz="1400" dirty="0"/>
          </a:p>
        </p:txBody>
      </p:sp>
      <p:sp>
        <p:nvSpPr>
          <p:cNvPr id="6" name="Text 3"/>
          <p:cNvSpPr/>
          <p:nvPr/>
        </p:nvSpPr>
        <p:spPr>
          <a:xfrm>
            <a:off x="440531" y="4167722"/>
            <a:ext cx="3074789" cy="251817"/>
          </a:xfrm>
          <a:prstGeom prst="rect">
            <a:avLst/>
          </a:prstGeom>
          <a:noFill/>
          <a:ln/>
        </p:spPr>
        <p:txBody>
          <a:bodyPr wrap="none" lIns="0" tIns="0" rIns="0" bIns="0" rtlCol="0" anchor="t"/>
          <a:lstStyle/>
          <a:p>
            <a:pPr marL="342900" indent="-342900" algn="l">
              <a:lnSpc>
                <a:spcPts val="1950"/>
              </a:lnSpc>
              <a:buSzPct val="100000"/>
              <a:buChar char="•"/>
            </a:pPr>
            <a:r>
              <a:rPr lang="en-US" sz="1600" dirty="0">
                <a:solidFill>
                  <a:srgbClr val="E0E4E6"/>
                </a:solidFill>
                <a:latin typeface="Crimson Pro" pitchFamily="34" charset="0"/>
                <a:ea typeface="Crimson Pro" pitchFamily="34" charset="-122"/>
                <a:cs typeface="Crimson Pro" pitchFamily="34" charset="-120"/>
              </a:rPr>
              <a:t>Compagnies aériennes mondiales</a:t>
            </a:r>
            <a:endParaRPr lang="en-US" sz="1600" dirty="0"/>
          </a:p>
        </p:txBody>
      </p:sp>
      <p:sp>
        <p:nvSpPr>
          <p:cNvPr id="7" name="Text 4"/>
          <p:cNvSpPr/>
          <p:nvPr/>
        </p:nvSpPr>
        <p:spPr>
          <a:xfrm>
            <a:off x="440531" y="4474547"/>
            <a:ext cx="3074789" cy="251817"/>
          </a:xfrm>
          <a:prstGeom prst="rect">
            <a:avLst/>
          </a:prstGeom>
          <a:noFill/>
          <a:ln/>
        </p:spPr>
        <p:txBody>
          <a:bodyPr wrap="none" lIns="0" tIns="0" rIns="0" bIns="0" rtlCol="0" anchor="t"/>
          <a:lstStyle/>
          <a:p>
            <a:pPr marL="342900" indent="-342900" algn="l">
              <a:lnSpc>
                <a:spcPts val="1950"/>
              </a:lnSpc>
              <a:buSzPct val="100000"/>
              <a:buChar char="•"/>
            </a:pPr>
            <a:r>
              <a:rPr lang="en-US" sz="1600" dirty="0">
                <a:solidFill>
                  <a:srgbClr val="E0E4E6"/>
                </a:solidFill>
                <a:latin typeface="Crimson Pro" pitchFamily="34" charset="0"/>
                <a:ea typeface="Crimson Pro" pitchFamily="34" charset="-122"/>
                <a:cs typeface="Crimson Pro" pitchFamily="34" charset="-120"/>
              </a:rPr>
              <a:t>Établissements hospitaliers</a:t>
            </a:r>
            <a:endParaRPr lang="en-US" sz="1600" dirty="0"/>
          </a:p>
        </p:txBody>
      </p:sp>
      <p:sp>
        <p:nvSpPr>
          <p:cNvPr id="8" name="Text 5"/>
          <p:cNvSpPr/>
          <p:nvPr/>
        </p:nvSpPr>
        <p:spPr>
          <a:xfrm>
            <a:off x="440531" y="4781371"/>
            <a:ext cx="3074789" cy="251817"/>
          </a:xfrm>
          <a:prstGeom prst="rect">
            <a:avLst/>
          </a:prstGeom>
          <a:noFill/>
          <a:ln/>
        </p:spPr>
        <p:txBody>
          <a:bodyPr wrap="none" lIns="0" tIns="0" rIns="0" bIns="0" rtlCol="0" anchor="t"/>
          <a:lstStyle/>
          <a:p>
            <a:pPr marL="342900" indent="-342900" algn="l">
              <a:lnSpc>
                <a:spcPts val="1950"/>
              </a:lnSpc>
              <a:buSzPct val="100000"/>
              <a:buChar char="•"/>
            </a:pPr>
            <a:r>
              <a:rPr lang="en-US" sz="1600" dirty="0">
                <a:solidFill>
                  <a:srgbClr val="E0E4E6"/>
                </a:solidFill>
                <a:latin typeface="Crimson Pro" pitchFamily="34" charset="0"/>
                <a:ea typeface="Crimson Pro" pitchFamily="34" charset="-122"/>
                <a:cs typeface="Crimson Pro" pitchFamily="34" charset="-120"/>
              </a:rPr>
              <a:t>Institutions bancaires</a:t>
            </a:r>
            <a:endParaRPr lang="en-US" sz="1600" dirty="0"/>
          </a:p>
        </p:txBody>
      </p:sp>
      <p:sp>
        <p:nvSpPr>
          <p:cNvPr id="9" name="Text 6"/>
          <p:cNvSpPr/>
          <p:nvPr/>
        </p:nvSpPr>
        <p:spPr>
          <a:xfrm>
            <a:off x="440531" y="5088195"/>
            <a:ext cx="3074789" cy="251817"/>
          </a:xfrm>
          <a:prstGeom prst="rect">
            <a:avLst/>
          </a:prstGeom>
          <a:noFill/>
          <a:ln/>
        </p:spPr>
        <p:txBody>
          <a:bodyPr wrap="none" lIns="0" tIns="0" rIns="0" bIns="0" rtlCol="0" anchor="t"/>
          <a:lstStyle/>
          <a:p>
            <a:pPr marL="342900" indent="-342900" algn="l">
              <a:lnSpc>
                <a:spcPts val="1950"/>
              </a:lnSpc>
              <a:buSzPct val="100000"/>
              <a:buChar char="•"/>
            </a:pPr>
            <a:r>
              <a:rPr lang="en-US" sz="1600" dirty="0">
                <a:solidFill>
                  <a:srgbClr val="E0E4E6"/>
                </a:solidFill>
                <a:latin typeface="Crimson Pro" pitchFamily="34" charset="0"/>
                <a:ea typeface="Crimson Pro" pitchFamily="34" charset="-122"/>
                <a:cs typeface="Crimson Pro" pitchFamily="34" charset="-120"/>
              </a:rPr>
              <a:t>Services administratifs critiques</a:t>
            </a:r>
            <a:endParaRPr lang="en-US" sz="1600" dirty="0"/>
          </a:p>
        </p:txBody>
      </p:sp>
      <p:sp>
        <p:nvSpPr>
          <p:cNvPr id="10" name="Shape 7"/>
          <p:cNvSpPr/>
          <p:nvPr/>
        </p:nvSpPr>
        <p:spPr>
          <a:xfrm>
            <a:off x="3906798" y="1843683"/>
            <a:ext cx="4804172" cy="1578650"/>
          </a:xfrm>
          <a:prstGeom prst="roundRect">
            <a:avLst>
              <a:gd name="adj" fmla="val 6951"/>
            </a:avLst>
          </a:prstGeom>
          <a:solidFill>
            <a:srgbClr val="0A081B">
              <a:alpha val="75000"/>
            </a:srgbClr>
          </a:solidFill>
          <a:ln/>
        </p:spPr>
        <p:txBody>
          <a:bodyPr/>
          <a:lstStyle/>
          <a:p>
            <a:endParaRPr lang="fr-FR"/>
          </a:p>
        </p:txBody>
      </p:sp>
      <p:sp>
        <p:nvSpPr>
          <p:cNvPr id="11" name="Shape 8"/>
          <p:cNvSpPr/>
          <p:nvPr/>
        </p:nvSpPr>
        <p:spPr>
          <a:xfrm>
            <a:off x="3906798" y="1820823"/>
            <a:ext cx="4804172" cy="91440"/>
          </a:xfrm>
          <a:prstGeom prst="roundRect">
            <a:avLst>
              <a:gd name="adj" fmla="val 258126"/>
            </a:avLst>
          </a:prstGeom>
          <a:solidFill>
            <a:srgbClr val="16FFBB"/>
          </a:solidFill>
          <a:ln/>
        </p:spPr>
        <p:txBody>
          <a:bodyPr/>
          <a:lstStyle/>
          <a:p>
            <a:endParaRPr lang="fr-FR"/>
          </a:p>
        </p:txBody>
      </p:sp>
      <p:sp>
        <p:nvSpPr>
          <p:cNvPr id="12" name="Shape 9"/>
          <p:cNvSpPr/>
          <p:nvPr/>
        </p:nvSpPr>
        <p:spPr>
          <a:xfrm>
            <a:off x="6072902" y="1607701"/>
            <a:ext cx="471964" cy="471964"/>
          </a:xfrm>
          <a:prstGeom prst="roundRect">
            <a:avLst>
              <a:gd name="adj" fmla="val 193744"/>
            </a:avLst>
          </a:prstGeom>
          <a:solidFill>
            <a:srgbClr val="16FFBB"/>
          </a:solidFill>
          <a:ln/>
        </p:spPr>
        <p:txBody>
          <a:bodyPr/>
          <a:lstStyle/>
          <a:p>
            <a:endParaRPr lang="fr-FR"/>
          </a:p>
        </p:txBody>
      </p:sp>
      <p:sp>
        <p:nvSpPr>
          <p:cNvPr id="13" name="Text 10"/>
          <p:cNvSpPr/>
          <p:nvPr/>
        </p:nvSpPr>
        <p:spPr>
          <a:xfrm>
            <a:off x="6214467" y="1725692"/>
            <a:ext cx="188714" cy="235982"/>
          </a:xfrm>
          <a:prstGeom prst="rect">
            <a:avLst/>
          </a:prstGeom>
          <a:noFill/>
          <a:ln/>
        </p:spPr>
        <p:txBody>
          <a:bodyPr wrap="none" lIns="0" tIns="0" rIns="0" bIns="0" rtlCol="0" anchor="t"/>
          <a:lstStyle/>
          <a:p>
            <a:pPr marL="0" indent="0" algn="l">
              <a:lnSpc>
                <a:spcPts val="2350"/>
              </a:lnSpc>
              <a:buNone/>
            </a:pPr>
            <a:r>
              <a:rPr lang="en-US" sz="1450" dirty="0">
                <a:solidFill>
                  <a:srgbClr val="000000"/>
                </a:solidFill>
                <a:latin typeface="Cabin" pitchFamily="34" charset="0"/>
                <a:ea typeface="Cabin" pitchFamily="34" charset="-122"/>
                <a:cs typeface="Cabin" pitchFamily="34" charset="-120"/>
              </a:rPr>
              <a:t>1</a:t>
            </a:r>
            <a:endParaRPr lang="en-US" sz="1450" dirty="0"/>
          </a:p>
        </p:txBody>
      </p:sp>
      <p:sp>
        <p:nvSpPr>
          <p:cNvPr id="14" name="Text 11"/>
          <p:cNvSpPr/>
          <p:nvPr/>
        </p:nvSpPr>
        <p:spPr>
          <a:xfrm>
            <a:off x="4086939" y="2237065"/>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NIS2 - Résilience</a:t>
            </a:r>
            <a:endParaRPr lang="en-US" sz="1350" dirty="0"/>
          </a:p>
        </p:txBody>
      </p:sp>
      <p:sp>
        <p:nvSpPr>
          <p:cNvPr id="15" name="Text 12"/>
          <p:cNvSpPr/>
          <p:nvPr/>
        </p:nvSpPr>
        <p:spPr>
          <a:xfrm>
            <a:off x="4086939" y="2612827"/>
            <a:ext cx="4443889"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Obligations de continuité et tests obligatoires avant déploiement</a:t>
            </a:r>
            <a:endParaRPr lang="en-US" sz="1500" dirty="0"/>
          </a:p>
        </p:txBody>
      </p:sp>
      <p:sp>
        <p:nvSpPr>
          <p:cNvPr id="16" name="Shape 13"/>
          <p:cNvSpPr/>
          <p:nvPr/>
        </p:nvSpPr>
        <p:spPr>
          <a:xfrm>
            <a:off x="3906798" y="3815596"/>
            <a:ext cx="4804172" cy="1578650"/>
          </a:xfrm>
          <a:prstGeom prst="roundRect">
            <a:avLst>
              <a:gd name="adj" fmla="val 6951"/>
            </a:avLst>
          </a:prstGeom>
          <a:solidFill>
            <a:srgbClr val="0A081B">
              <a:alpha val="75000"/>
            </a:srgbClr>
          </a:solidFill>
          <a:ln/>
        </p:spPr>
        <p:txBody>
          <a:bodyPr/>
          <a:lstStyle/>
          <a:p>
            <a:endParaRPr lang="fr-FR"/>
          </a:p>
        </p:txBody>
      </p:sp>
      <p:sp>
        <p:nvSpPr>
          <p:cNvPr id="17" name="Shape 14"/>
          <p:cNvSpPr/>
          <p:nvPr/>
        </p:nvSpPr>
        <p:spPr>
          <a:xfrm>
            <a:off x="3906798" y="3792736"/>
            <a:ext cx="4804172" cy="91440"/>
          </a:xfrm>
          <a:prstGeom prst="roundRect">
            <a:avLst>
              <a:gd name="adj" fmla="val 258126"/>
            </a:avLst>
          </a:prstGeom>
          <a:solidFill>
            <a:srgbClr val="29DDDA"/>
          </a:solidFill>
          <a:ln/>
        </p:spPr>
        <p:txBody>
          <a:bodyPr/>
          <a:lstStyle/>
          <a:p>
            <a:endParaRPr lang="fr-FR"/>
          </a:p>
        </p:txBody>
      </p:sp>
      <p:sp>
        <p:nvSpPr>
          <p:cNvPr id="18" name="Shape 15"/>
          <p:cNvSpPr/>
          <p:nvPr/>
        </p:nvSpPr>
        <p:spPr>
          <a:xfrm>
            <a:off x="6072902" y="3579614"/>
            <a:ext cx="471964" cy="471964"/>
          </a:xfrm>
          <a:prstGeom prst="roundRect">
            <a:avLst>
              <a:gd name="adj" fmla="val 193744"/>
            </a:avLst>
          </a:prstGeom>
          <a:solidFill>
            <a:srgbClr val="16FFBB"/>
          </a:solidFill>
          <a:ln/>
        </p:spPr>
        <p:txBody>
          <a:bodyPr/>
          <a:lstStyle/>
          <a:p>
            <a:endParaRPr lang="fr-FR"/>
          </a:p>
        </p:txBody>
      </p:sp>
      <p:sp>
        <p:nvSpPr>
          <p:cNvPr id="19" name="Text 16"/>
          <p:cNvSpPr/>
          <p:nvPr/>
        </p:nvSpPr>
        <p:spPr>
          <a:xfrm>
            <a:off x="6214467" y="3697605"/>
            <a:ext cx="188714" cy="235982"/>
          </a:xfrm>
          <a:prstGeom prst="rect">
            <a:avLst/>
          </a:prstGeom>
          <a:noFill/>
          <a:ln/>
        </p:spPr>
        <p:txBody>
          <a:bodyPr wrap="none" lIns="0" tIns="0" rIns="0" bIns="0" rtlCol="0" anchor="t"/>
          <a:lstStyle/>
          <a:p>
            <a:pPr marL="0" indent="0" algn="l">
              <a:lnSpc>
                <a:spcPts val="2350"/>
              </a:lnSpc>
              <a:buNone/>
            </a:pPr>
            <a:r>
              <a:rPr lang="en-US" sz="1450" dirty="0">
                <a:solidFill>
                  <a:srgbClr val="000000"/>
                </a:solidFill>
                <a:latin typeface="Cabin" pitchFamily="34" charset="0"/>
                <a:ea typeface="Cabin" pitchFamily="34" charset="-122"/>
                <a:cs typeface="Cabin" pitchFamily="34" charset="-120"/>
              </a:rPr>
              <a:t>2</a:t>
            </a:r>
            <a:endParaRPr lang="en-US" sz="1450" dirty="0"/>
          </a:p>
        </p:txBody>
      </p:sp>
      <p:sp>
        <p:nvSpPr>
          <p:cNvPr id="20" name="Text 17"/>
          <p:cNvSpPr/>
          <p:nvPr/>
        </p:nvSpPr>
        <p:spPr>
          <a:xfrm>
            <a:off x="4086939" y="4208978"/>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NIS2 - Supply Chain</a:t>
            </a:r>
            <a:endParaRPr lang="en-US" sz="1350" dirty="0"/>
          </a:p>
        </p:txBody>
      </p:sp>
      <p:sp>
        <p:nvSpPr>
          <p:cNvPr id="21" name="Text 18"/>
          <p:cNvSpPr/>
          <p:nvPr/>
        </p:nvSpPr>
        <p:spPr>
          <a:xfrm>
            <a:off x="4086939" y="4584740"/>
            <a:ext cx="4443889"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Gestion rigoureuse des risques liés aux fournisseurs critiques</a:t>
            </a:r>
            <a:endParaRPr lang="en-US" sz="1500" dirty="0"/>
          </a:p>
        </p:txBody>
      </p:sp>
      <p:sp>
        <p:nvSpPr>
          <p:cNvPr id="22" name="Shape 19"/>
          <p:cNvSpPr/>
          <p:nvPr/>
        </p:nvSpPr>
        <p:spPr>
          <a:xfrm>
            <a:off x="3906798" y="5787509"/>
            <a:ext cx="4804172" cy="1578650"/>
          </a:xfrm>
          <a:prstGeom prst="roundRect">
            <a:avLst>
              <a:gd name="adj" fmla="val 6951"/>
            </a:avLst>
          </a:prstGeom>
          <a:solidFill>
            <a:srgbClr val="0A081B">
              <a:alpha val="75000"/>
            </a:srgbClr>
          </a:solidFill>
          <a:ln/>
        </p:spPr>
        <p:txBody>
          <a:bodyPr/>
          <a:lstStyle/>
          <a:p>
            <a:endParaRPr lang="fr-FR"/>
          </a:p>
        </p:txBody>
      </p:sp>
      <p:sp>
        <p:nvSpPr>
          <p:cNvPr id="23" name="Shape 20"/>
          <p:cNvSpPr/>
          <p:nvPr/>
        </p:nvSpPr>
        <p:spPr>
          <a:xfrm>
            <a:off x="3906798" y="5764649"/>
            <a:ext cx="4804172" cy="91440"/>
          </a:xfrm>
          <a:prstGeom prst="roundRect">
            <a:avLst>
              <a:gd name="adj" fmla="val 258126"/>
            </a:avLst>
          </a:prstGeom>
          <a:solidFill>
            <a:srgbClr val="37A7E7"/>
          </a:solidFill>
          <a:ln/>
        </p:spPr>
        <p:txBody>
          <a:bodyPr/>
          <a:lstStyle/>
          <a:p>
            <a:endParaRPr lang="fr-FR"/>
          </a:p>
        </p:txBody>
      </p:sp>
      <p:sp>
        <p:nvSpPr>
          <p:cNvPr id="24" name="Shape 21"/>
          <p:cNvSpPr/>
          <p:nvPr/>
        </p:nvSpPr>
        <p:spPr>
          <a:xfrm>
            <a:off x="6072902" y="5551527"/>
            <a:ext cx="471964" cy="471964"/>
          </a:xfrm>
          <a:prstGeom prst="roundRect">
            <a:avLst>
              <a:gd name="adj" fmla="val 193744"/>
            </a:avLst>
          </a:prstGeom>
          <a:solidFill>
            <a:srgbClr val="16FFBB"/>
          </a:solidFill>
          <a:ln/>
        </p:spPr>
        <p:txBody>
          <a:bodyPr/>
          <a:lstStyle/>
          <a:p>
            <a:endParaRPr lang="fr-FR"/>
          </a:p>
        </p:txBody>
      </p:sp>
      <p:sp>
        <p:nvSpPr>
          <p:cNvPr id="25" name="Text 22"/>
          <p:cNvSpPr/>
          <p:nvPr/>
        </p:nvSpPr>
        <p:spPr>
          <a:xfrm>
            <a:off x="6214467" y="5669518"/>
            <a:ext cx="188714" cy="235982"/>
          </a:xfrm>
          <a:prstGeom prst="rect">
            <a:avLst/>
          </a:prstGeom>
          <a:noFill/>
          <a:ln/>
        </p:spPr>
        <p:txBody>
          <a:bodyPr wrap="none" lIns="0" tIns="0" rIns="0" bIns="0" rtlCol="0" anchor="t"/>
          <a:lstStyle/>
          <a:p>
            <a:pPr marL="0" indent="0" algn="l">
              <a:lnSpc>
                <a:spcPts val="2350"/>
              </a:lnSpc>
              <a:buNone/>
            </a:pPr>
            <a:r>
              <a:rPr lang="en-US" sz="1450" dirty="0">
                <a:solidFill>
                  <a:srgbClr val="000000"/>
                </a:solidFill>
                <a:latin typeface="Cabin" pitchFamily="34" charset="0"/>
                <a:ea typeface="Cabin" pitchFamily="34" charset="-122"/>
                <a:cs typeface="Cabin" pitchFamily="34" charset="-120"/>
              </a:rPr>
              <a:t>3</a:t>
            </a:r>
            <a:endParaRPr lang="en-US" sz="1450" dirty="0"/>
          </a:p>
        </p:txBody>
      </p:sp>
      <p:sp>
        <p:nvSpPr>
          <p:cNvPr id="26" name="Text 23"/>
          <p:cNvSpPr/>
          <p:nvPr/>
        </p:nvSpPr>
        <p:spPr>
          <a:xfrm>
            <a:off x="4086939" y="6180892"/>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DORA</a:t>
            </a:r>
            <a:endParaRPr lang="en-US" sz="1350" dirty="0"/>
          </a:p>
        </p:txBody>
      </p:sp>
      <p:sp>
        <p:nvSpPr>
          <p:cNvPr id="27" name="Text 24"/>
          <p:cNvSpPr/>
          <p:nvPr/>
        </p:nvSpPr>
        <p:spPr>
          <a:xfrm>
            <a:off x="4086939" y="6556653"/>
            <a:ext cx="4443889"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Résilience opérationnelle numérique pour le secteur financier</a:t>
            </a:r>
            <a:endParaRPr lang="en-US" sz="1500" dirty="0"/>
          </a:p>
        </p:txBody>
      </p:sp>
      <p:sp>
        <p:nvSpPr>
          <p:cNvPr id="28" name="Shape 25"/>
          <p:cNvSpPr/>
          <p:nvPr/>
        </p:nvSpPr>
        <p:spPr>
          <a:xfrm>
            <a:off x="440531" y="7333514"/>
            <a:ext cx="8262938" cy="1172170"/>
          </a:xfrm>
          <a:prstGeom prst="roundRect">
            <a:avLst>
              <a:gd name="adj" fmla="val 20136"/>
            </a:avLst>
          </a:prstGeom>
          <a:solidFill>
            <a:srgbClr val="004D36"/>
          </a:solidFill>
          <a:ln/>
        </p:spPr>
        <p:txBody>
          <a:bodyPr/>
          <a:lstStyle/>
          <a:p>
            <a:endParaRPr lang="fr-FR"/>
          </a:p>
        </p:txBody>
      </p:sp>
      <p:pic>
        <p:nvPicPr>
          <p:cNvPr id="29" name="Image 1" descr="preencoded.png"/>
          <p:cNvPicPr>
            <a:picLocks noChangeAspect="1"/>
          </p:cNvPicPr>
          <p:nvPr/>
        </p:nvPicPr>
        <p:blipFill>
          <a:blip r:embed="rId3"/>
          <a:stretch>
            <a:fillRect/>
          </a:stretch>
        </p:blipFill>
        <p:spPr>
          <a:xfrm>
            <a:off x="597813" y="7575329"/>
            <a:ext cx="196691" cy="157282"/>
          </a:xfrm>
          <a:prstGeom prst="rect">
            <a:avLst/>
          </a:prstGeom>
        </p:spPr>
      </p:pic>
      <p:sp>
        <p:nvSpPr>
          <p:cNvPr id="30" name="Text 26"/>
          <p:cNvSpPr/>
          <p:nvPr/>
        </p:nvSpPr>
        <p:spPr>
          <a:xfrm>
            <a:off x="951786" y="7530086"/>
            <a:ext cx="7594402" cy="755452"/>
          </a:xfrm>
          <a:prstGeom prst="rect">
            <a:avLst/>
          </a:prstGeom>
          <a:noFill/>
          <a:ln/>
        </p:spPr>
        <p:txBody>
          <a:bodyPr wrap="square" lIns="0" tIns="0" rIns="0" bIns="0" rtlCol="0" anchor="t"/>
          <a:lstStyle/>
          <a:p>
            <a:pPr marL="0" indent="0" algn="l">
              <a:lnSpc>
                <a:spcPts val="1950"/>
              </a:lnSpc>
              <a:buNone/>
            </a:pPr>
            <a:r>
              <a:rPr lang="en-US" sz="1200" b="1" dirty="0">
                <a:solidFill>
                  <a:srgbClr val="FFFFFF"/>
                </a:solidFill>
                <a:latin typeface="Crimson Pro" pitchFamily="34" charset="0"/>
                <a:ea typeface="Crimson Pro" pitchFamily="34" charset="-122"/>
                <a:cs typeface="Crimson Pro" pitchFamily="34" charset="-120"/>
              </a:rPr>
              <a:t>Impact réglementaire :</a:t>
            </a:r>
            <a:r>
              <a:rPr lang="en-US" sz="1200" dirty="0">
                <a:solidFill>
                  <a:srgbClr val="FFFFFF"/>
                </a:solidFill>
                <a:latin typeface="Crimson Pro" pitchFamily="34" charset="0"/>
                <a:ea typeface="Crimson Pro" pitchFamily="34" charset="-122"/>
                <a:cs typeface="Crimson Pro" pitchFamily="34" charset="-120"/>
              </a:rPr>
              <a:t> Cet incident démontre l'absolue nécessité d'exiger des tests rigoureux avant tout déploiement, d'analyser la criticité de chaque prestataire et de préparer des plans de continuité robustes en cas de défaillance IT externe.</a:t>
            </a:r>
            <a:endParaRPr lang="en-US" sz="1200" dirty="0"/>
          </a:p>
        </p:txBody>
      </p:sp>
      <p:pic>
        <p:nvPicPr>
          <p:cNvPr id="1026" name="Picture 2" descr="Panne informatique mondiale de juillet 2024 — Wikipédia">
            <a:extLst>
              <a:ext uri="{FF2B5EF4-FFF2-40B4-BE49-F238E27FC236}">
                <a16:creationId xmlns:a16="http://schemas.microsoft.com/office/drawing/2014/main" id="{51156A5A-A870-919C-61EB-269121D8FC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54" t="15282" r="28351"/>
          <a:stretch>
            <a:fillRect/>
          </a:stretch>
        </p:blipFill>
        <p:spPr bwMode="auto">
          <a:xfrm>
            <a:off x="8852535" y="1180131"/>
            <a:ext cx="5758023" cy="6057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90763"/>
          </a:xfrm>
          <a:prstGeom prst="rect">
            <a:avLst/>
          </a:prstGeom>
        </p:spPr>
      </p:pic>
      <p:sp>
        <p:nvSpPr>
          <p:cNvPr id="3" name="Text 0"/>
          <p:cNvSpPr/>
          <p:nvPr/>
        </p:nvSpPr>
        <p:spPr>
          <a:xfrm>
            <a:off x="466487" y="2873335"/>
            <a:ext cx="6156722" cy="462796"/>
          </a:xfrm>
          <a:prstGeom prst="rect">
            <a:avLst/>
          </a:prstGeom>
          <a:noFill/>
          <a:ln/>
        </p:spPr>
        <p:txBody>
          <a:bodyPr wrap="none" lIns="0" tIns="0" rIns="0" bIns="0" rtlCol="0" anchor="t"/>
          <a:lstStyle/>
          <a:p>
            <a:pPr marL="0" indent="0" algn="l">
              <a:lnSpc>
                <a:spcPts val="3600"/>
              </a:lnSpc>
              <a:buNone/>
            </a:pPr>
            <a:r>
              <a:rPr lang="en-US" sz="2900" dirty="0">
                <a:solidFill>
                  <a:srgbClr val="F0FCFF"/>
                </a:solidFill>
                <a:latin typeface="Cabin" pitchFamily="34" charset="0"/>
                <a:ea typeface="Cabin" pitchFamily="34" charset="-122"/>
                <a:cs typeface="Cabin" pitchFamily="34" charset="-120"/>
              </a:rPr>
              <a:t>L'Europe impose la vigilance fournisseur</a:t>
            </a:r>
            <a:endParaRPr lang="en-US" sz="2900" dirty="0"/>
          </a:p>
        </p:txBody>
      </p:sp>
      <p:pic>
        <p:nvPicPr>
          <p:cNvPr id="4" name="Image 1" descr="preencoded.png"/>
          <p:cNvPicPr>
            <a:picLocks noChangeAspect="1"/>
          </p:cNvPicPr>
          <p:nvPr/>
        </p:nvPicPr>
        <p:blipFill>
          <a:blip r:embed="rId4"/>
          <a:stretch>
            <a:fillRect/>
          </a:stretch>
        </p:blipFill>
        <p:spPr>
          <a:xfrm>
            <a:off x="466487" y="3586043"/>
            <a:ext cx="832961" cy="999649"/>
          </a:xfrm>
          <a:prstGeom prst="rect">
            <a:avLst/>
          </a:prstGeom>
        </p:spPr>
      </p:pic>
      <p:sp>
        <p:nvSpPr>
          <p:cNvPr id="5" name="Text 1"/>
          <p:cNvSpPr/>
          <p:nvPr/>
        </p:nvSpPr>
        <p:spPr>
          <a:xfrm>
            <a:off x="1466017" y="3752612"/>
            <a:ext cx="1851184" cy="231338"/>
          </a:xfrm>
          <a:prstGeom prst="rect">
            <a:avLst/>
          </a:prstGeom>
          <a:noFill/>
          <a:ln/>
        </p:spPr>
        <p:txBody>
          <a:bodyPr wrap="none" lIns="0" tIns="0" rIns="0" bIns="0" rtlCol="0" anchor="t"/>
          <a:lstStyle/>
          <a:p>
            <a:pPr marL="0" indent="0" algn="l">
              <a:lnSpc>
                <a:spcPts val="1800"/>
              </a:lnSpc>
              <a:buNone/>
            </a:pPr>
            <a:r>
              <a:rPr lang="en-US" sz="1450" dirty="0">
                <a:solidFill>
                  <a:srgbClr val="E0E4E6"/>
                </a:solidFill>
                <a:latin typeface="Cabin" pitchFamily="34" charset="0"/>
                <a:ea typeface="Cabin" pitchFamily="34" charset="-122"/>
                <a:cs typeface="Cabin" pitchFamily="34" charset="-120"/>
              </a:rPr>
              <a:t>Audit obligatoire</a:t>
            </a:r>
            <a:endParaRPr lang="en-US" sz="1450" dirty="0"/>
          </a:p>
        </p:txBody>
      </p:sp>
      <p:sp>
        <p:nvSpPr>
          <p:cNvPr id="6" name="Text 2"/>
          <p:cNvSpPr/>
          <p:nvPr/>
        </p:nvSpPr>
        <p:spPr>
          <a:xfrm>
            <a:off x="1466017" y="4083844"/>
            <a:ext cx="12697897" cy="333137"/>
          </a:xfrm>
          <a:prstGeom prst="rect">
            <a:avLst/>
          </a:prstGeom>
          <a:noFill/>
          <a:ln/>
        </p:spPr>
        <p:txBody>
          <a:bodyPr wrap="none" lIns="0" tIns="0" rIns="0" bIns="0" rtlCol="0" anchor="t"/>
          <a:lstStyle/>
          <a:p>
            <a:pPr marL="0" indent="0" algn="l">
              <a:lnSpc>
                <a:spcPts val="2600"/>
              </a:lnSpc>
              <a:buNone/>
            </a:pPr>
            <a:r>
              <a:rPr lang="en-US" sz="1600" dirty="0">
                <a:solidFill>
                  <a:srgbClr val="E0E4E6"/>
                </a:solidFill>
                <a:latin typeface="Crimson Pro" pitchFamily="34" charset="0"/>
                <a:ea typeface="Crimson Pro" pitchFamily="34" charset="-122"/>
                <a:cs typeface="Crimson Pro" pitchFamily="34" charset="-120"/>
              </a:rPr>
              <a:t>NIS2 crée une obligation légale d'auditer en profondeur tous les sous-traitants critiques et d'évaluer leur niveau de sécurité</a:t>
            </a:r>
            <a:endParaRPr lang="en-US" sz="1600" dirty="0"/>
          </a:p>
        </p:txBody>
      </p:sp>
      <p:pic>
        <p:nvPicPr>
          <p:cNvPr id="7" name="Image 2" descr="preencoded.png"/>
          <p:cNvPicPr>
            <a:picLocks noChangeAspect="1"/>
          </p:cNvPicPr>
          <p:nvPr/>
        </p:nvPicPr>
        <p:blipFill>
          <a:blip r:embed="rId5"/>
          <a:stretch>
            <a:fillRect/>
          </a:stretch>
        </p:blipFill>
        <p:spPr>
          <a:xfrm>
            <a:off x="466487" y="4585692"/>
            <a:ext cx="832961" cy="999649"/>
          </a:xfrm>
          <a:prstGeom prst="rect">
            <a:avLst/>
          </a:prstGeom>
        </p:spPr>
      </p:pic>
      <p:sp>
        <p:nvSpPr>
          <p:cNvPr id="8" name="Text 3"/>
          <p:cNvSpPr/>
          <p:nvPr/>
        </p:nvSpPr>
        <p:spPr>
          <a:xfrm>
            <a:off x="1466017" y="4752261"/>
            <a:ext cx="2130028" cy="231338"/>
          </a:xfrm>
          <a:prstGeom prst="rect">
            <a:avLst/>
          </a:prstGeom>
          <a:noFill/>
          <a:ln/>
        </p:spPr>
        <p:txBody>
          <a:bodyPr wrap="none" lIns="0" tIns="0" rIns="0" bIns="0" rtlCol="0" anchor="t"/>
          <a:lstStyle/>
          <a:p>
            <a:pPr marL="0" indent="0" algn="l">
              <a:lnSpc>
                <a:spcPts val="1800"/>
              </a:lnSpc>
              <a:buNone/>
            </a:pPr>
            <a:r>
              <a:rPr lang="en-US" sz="1450" dirty="0">
                <a:solidFill>
                  <a:srgbClr val="E0E4E6"/>
                </a:solidFill>
                <a:latin typeface="Cabin" pitchFamily="34" charset="0"/>
                <a:ea typeface="Cabin" pitchFamily="34" charset="-122"/>
                <a:cs typeface="Cabin" pitchFamily="34" charset="-120"/>
              </a:rPr>
              <a:t>Responsabilité managériale</a:t>
            </a:r>
            <a:endParaRPr lang="en-US" sz="1450" dirty="0"/>
          </a:p>
        </p:txBody>
      </p:sp>
      <p:sp>
        <p:nvSpPr>
          <p:cNvPr id="9" name="Text 4"/>
          <p:cNvSpPr/>
          <p:nvPr/>
        </p:nvSpPr>
        <p:spPr>
          <a:xfrm>
            <a:off x="1466017" y="5083493"/>
            <a:ext cx="12697897" cy="333137"/>
          </a:xfrm>
          <a:prstGeom prst="rect">
            <a:avLst/>
          </a:prstGeom>
          <a:noFill/>
          <a:ln/>
        </p:spPr>
        <p:txBody>
          <a:bodyPr wrap="none" lIns="0" tIns="0" rIns="0" bIns="0" rtlCol="0" anchor="t"/>
          <a:lstStyle/>
          <a:p>
            <a:pPr marL="0" indent="0" algn="l">
              <a:lnSpc>
                <a:spcPts val="2600"/>
              </a:lnSpc>
              <a:buNone/>
            </a:pPr>
            <a:r>
              <a:rPr lang="en-US" sz="1600" dirty="0">
                <a:solidFill>
                  <a:srgbClr val="E0E4E6"/>
                </a:solidFill>
                <a:latin typeface="Crimson Pro" pitchFamily="34" charset="0"/>
                <a:ea typeface="Crimson Pro" pitchFamily="34" charset="-122"/>
                <a:cs typeface="Crimson Pro" pitchFamily="34" charset="-120"/>
              </a:rPr>
              <a:t>Le management porte désormais une responsabilité personnelle directe en cas de négligence dans la gestion des risques fournisseurs</a:t>
            </a:r>
            <a:endParaRPr lang="en-US" sz="1600" dirty="0"/>
          </a:p>
        </p:txBody>
      </p:sp>
      <p:pic>
        <p:nvPicPr>
          <p:cNvPr id="10" name="Image 3" descr="preencoded.png"/>
          <p:cNvPicPr>
            <a:picLocks noChangeAspect="1"/>
          </p:cNvPicPr>
          <p:nvPr/>
        </p:nvPicPr>
        <p:blipFill>
          <a:blip r:embed="rId6"/>
          <a:stretch>
            <a:fillRect/>
          </a:stretch>
        </p:blipFill>
        <p:spPr>
          <a:xfrm>
            <a:off x="466487" y="5585341"/>
            <a:ext cx="832961" cy="999649"/>
          </a:xfrm>
          <a:prstGeom prst="rect">
            <a:avLst/>
          </a:prstGeom>
        </p:spPr>
      </p:pic>
      <p:sp>
        <p:nvSpPr>
          <p:cNvPr id="11" name="Text 5"/>
          <p:cNvSpPr/>
          <p:nvPr/>
        </p:nvSpPr>
        <p:spPr>
          <a:xfrm>
            <a:off x="1466017" y="5751909"/>
            <a:ext cx="1851184" cy="231338"/>
          </a:xfrm>
          <a:prstGeom prst="rect">
            <a:avLst/>
          </a:prstGeom>
          <a:noFill/>
          <a:ln/>
        </p:spPr>
        <p:txBody>
          <a:bodyPr wrap="none" lIns="0" tIns="0" rIns="0" bIns="0" rtlCol="0" anchor="t"/>
          <a:lstStyle/>
          <a:p>
            <a:pPr marL="0" indent="0" algn="l">
              <a:lnSpc>
                <a:spcPts val="1800"/>
              </a:lnSpc>
              <a:buNone/>
            </a:pPr>
            <a:r>
              <a:rPr lang="en-US" sz="1450" dirty="0">
                <a:solidFill>
                  <a:srgbClr val="E0E4E6"/>
                </a:solidFill>
                <a:latin typeface="Cabin" pitchFamily="34" charset="0"/>
                <a:ea typeface="Cabin" pitchFamily="34" charset="-122"/>
                <a:cs typeface="Cabin" pitchFamily="34" charset="-120"/>
              </a:rPr>
              <a:t>Continuité garantie</a:t>
            </a:r>
            <a:endParaRPr lang="en-US" sz="1450" dirty="0"/>
          </a:p>
        </p:txBody>
      </p:sp>
      <p:sp>
        <p:nvSpPr>
          <p:cNvPr id="12" name="Text 6"/>
          <p:cNvSpPr/>
          <p:nvPr/>
        </p:nvSpPr>
        <p:spPr>
          <a:xfrm>
            <a:off x="1466017" y="6083141"/>
            <a:ext cx="12697897" cy="333137"/>
          </a:xfrm>
          <a:prstGeom prst="rect">
            <a:avLst/>
          </a:prstGeom>
          <a:noFill/>
          <a:ln/>
        </p:spPr>
        <p:txBody>
          <a:bodyPr wrap="none" lIns="0" tIns="0" rIns="0" bIns="0" rtlCol="0" anchor="t"/>
          <a:lstStyle/>
          <a:p>
            <a:pPr marL="0" indent="0" algn="l">
              <a:lnSpc>
                <a:spcPts val="2600"/>
              </a:lnSpc>
              <a:buNone/>
            </a:pPr>
            <a:r>
              <a:rPr lang="en-US" sz="1600" dirty="0">
                <a:solidFill>
                  <a:srgbClr val="E0E4E6"/>
                </a:solidFill>
                <a:latin typeface="Crimson Pro" pitchFamily="34" charset="0"/>
                <a:ea typeface="Crimson Pro" pitchFamily="34" charset="-122"/>
                <a:cs typeface="Crimson Pro" pitchFamily="34" charset="-120"/>
              </a:rPr>
              <a:t>Obligation légale de maintenir la continuité de service même lors d'incidents externes majeurs chez les prestataires</a:t>
            </a:r>
            <a:endParaRPr lang="en-US" sz="1600" dirty="0"/>
          </a:p>
        </p:txBody>
      </p:sp>
      <p:sp>
        <p:nvSpPr>
          <p:cNvPr id="13" name="Text 7"/>
          <p:cNvSpPr/>
          <p:nvPr/>
        </p:nvSpPr>
        <p:spPr>
          <a:xfrm>
            <a:off x="466487" y="6772394"/>
            <a:ext cx="13697426" cy="666274"/>
          </a:xfrm>
          <a:prstGeom prst="rect">
            <a:avLst/>
          </a:prstGeom>
          <a:noFill/>
          <a:ln/>
        </p:spPr>
        <p:txBody>
          <a:bodyPr wrap="square" lIns="0" tIns="0" rIns="0" bIns="0" rtlCol="0" anchor="t"/>
          <a:lstStyle/>
          <a:p>
            <a:pPr marL="0" indent="0" algn="l">
              <a:lnSpc>
                <a:spcPts val="2600"/>
              </a:lnSpc>
              <a:buNone/>
            </a:pPr>
            <a:r>
              <a:rPr lang="en-US" sz="1600" dirty="0">
                <a:solidFill>
                  <a:srgbClr val="E0E4E6"/>
                </a:solidFill>
                <a:latin typeface="Crimson Pro" pitchFamily="34" charset="0"/>
                <a:ea typeface="Crimson Pro" pitchFamily="34" charset="-122"/>
                <a:cs typeface="Crimson Pro" pitchFamily="34" charset="-120"/>
              </a:rPr>
              <a:t>La directive NIS2 marque un tournant décisif : elle transforme la gestion du risque supply-chain d'une bonne pratique optionnelle en obligation juridique contraignante avec sanctions à la clé.</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40531" y="432673"/>
            <a:ext cx="5260658" cy="437078"/>
          </a:xfrm>
          <a:prstGeom prst="rect">
            <a:avLst/>
          </a:prstGeom>
          <a:noFill/>
          <a:ln/>
        </p:spPr>
        <p:txBody>
          <a:bodyPr wrap="none" lIns="0" tIns="0" rIns="0" bIns="0" rtlCol="0" anchor="t"/>
          <a:lstStyle/>
          <a:p>
            <a:pPr marL="0" indent="0" algn="l">
              <a:lnSpc>
                <a:spcPts val="3400"/>
              </a:lnSpc>
              <a:buNone/>
            </a:pPr>
            <a:r>
              <a:rPr lang="en-US" sz="2750" dirty="0">
                <a:solidFill>
                  <a:srgbClr val="F0FCFF"/>
                </a:solidFill>
                <a:latin typeface="Cabin" pitchFamily="34" charset="0"/>
                <a:ea typeface="Cabin" pitchFamily="34" charset="-122"/>
                <a:cs typeface="Cabin" pitchFamily="34" charset="-120"/>
              </a:rPr>
              <a:t>Cas #3 : Hôpitaux français paralysés</a:t>
            </a:r>
            <a:endParaRPr lang="en-US" sz="2750" dirty="0"/>
          </a:p>
        </p:txBody>
      </p:sp>
      <p:sp>
        <p:nvSpPr>
          <p:cNvPr id="3" name="Text 1"/>
          <p:cNvSpPr/>
          <p:nvPr/>
        </p:nvSpPr>
        <p:spPr>
          <a:xfrm>
            <a:off x="440531" y="1263015"/>
            <a:ext cx="5601891" cy="262176"/>
          </a:xfrm>
          <a:prstGeom prst="rect">
            <a:avLst/>
          </a:prstGeom>
          <a:noFill/>
          <a:ln/>
        </p:spPr>
        <p:txBody>
          <a:bodyPr wrap="none" lIns="0" tIns="0" rIns="0" bIns="0" rtlCol="0" anchor="t"/>
          <a:lstStyle/>
          <a:p>
            <a:pPr marL="0" indent="0" algn="l">
              <a:lnSpc>
                <a:spcPts val="2050"/>
              </a:lnSpc>
              <a:buNone/>
            </a:pPr>
            <a:r>
              <a:rPr lang="en-US" sz="1650" dirty="0">
                <a:solidFill>
                  <a:srgbClr val="F0FCFF"/>
                </a:solidFill>
                <a:latin typeface="Cabin" pitchFamily="34" charset="0"/>
                <a:ea typeface="Cabin" pitchFamily="34" charset="-122"/>
                <a:cs typeface="Cabin" pitchFamily="34" charset="-120"/>
              </a:rPr>
              <a:t>2023-2024 : Des cyberattaques qui mettent des vies en danger</a:t>
            </a:r>
            <a:endParaRPr lang="en-US" sz="1650" dirty="0"/>
          </a:p>
        </p:txBody>
      </p:sp>
      <p:sp>
        <p:nvSpPr>
          <p:cNvPr id="4" name="Text 2"/>
          <p:cNvSpPr/>
          <p:nvPr/>
        </p:nvSpPr>
        <p:spPr>
          <a:xfrm>
            <a:off x="440531" y="1682472"/>
            <a:ext cx="7389376" cy="944047"/>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Plusieurs établissements hospitaliers majeurs (Versailles, Brest, Arles, Arlon, </a:t>
            </a:r>
            <a:r>
              <a:rPr lang="en-US" sz="1500" dirty="0" err="1">
                <a:solidFill>
                  <a:srgbClr val="E0E4E6"/>
                </a:solidFill>
                <a:latin typeface="Crimson Pro" pitchFamily="34" charset="0"/>
                <a:ea typeface="Crimson Pro" pitchFamily="34" charset="-122"/>
                <a:cs typeface="Crimson Pro" pitchFamily="34" charset="-120"/>
              </a:rPr>
              <a:t>Libramont</a:t>
            </a:r>
            <a:r>
              <a:rPr lang="en-US" sz="1500" dirty="0">
                <a:solidFill>
                  <a:srgbClr val="E0E4E6"/>
                </a:solidFill>
                <a:latin typeface="Crimson Pro" pitchFamily="34" charset="0"/>
                <a:ea typeface="Crimson Pro" pitchFamily="34" charset="-122"/>
                <a:cs typeface="Crimson Pro" pitchFamily="34" charset="-120"/>
              </a:rPr>
              <a:t>, Herstal) deviennent totalement incapables d'opérer suite à des cyberattaques sophistiquées. Les conséquences sont dramatiques :</a:t>
            </a:r>
            <a:endParaRPr lang="en-US" sz="1500" dirty="0"/>
          </a:p>
        </p:txBody>
      </p:sp>
      <p:sp>
        <p:nvSpPr>
          <p:cNvPr id="5" name="Text 3"/>
          <p:cNvSpPr/>
          <p:nvPr/>
        </p:nvSpPr>
        <p:spPr>
          <a:xfrm>
            <a:off x="440531" y="3075801"/>
            <a:ext cx="7389376" cy="314682"/>
          </a:xfrm>
          <a:prstGeom prst="rect">
            <a:avLst/>
          </a:prstGeom>
          <a:noFill/>
          <a:ln/>
        </p:spPr>
        <p:txBody>
          <a:bodyPr wrap="none" lIns="0" tIns="0" rIns="0" bIns="0" rtlCol="0" anchor="t"/>
          <a:lstStyle/>
          <a:p>
            <a:pPr marL="342900" indent="-342900" algn="l">
              <a:lnSpc>
                <a:spcPts val="1950"/>
              </a:lnSpc>
              <a:buSzPct val="100000"/>
              <a:buChar char="•"/>
            </a:pPr>
            <a:r>
              <a:rPr lang="en-US" sz="1600" dirty="0">
                <a:solidFill>
                  <a:srgbClr val="E0E4E6"/>
                </a:solidFill>
                <a:latin typeface="Crimson Pro" pitchFamily="34" charset="0"/>
                <a:ea typeface="Crimson Pro" pitchFamily="34" charset="-122"/>
                <a:cs typeface="Crimson Pro" pitchFamily="34" charset="-120"/>
              </a:rPr>
              <a:t>Interventions chirurgicales reportées pendant des semaines</a:t>
            </a:r>
            <a:endParaRPr lang="en-US" sz="1600" dirty="0"/>
          </a:p>
        </p:txBody>
      </p:sp>
      <p:sp>
        <p:nvSpPr>
          <p:cNvPr id="6" name="Text 4"/>
          <p:cNvSpPr/>
          <p:nvPr/>
        </p:nvSpPr>
        <p:spPr>
          <a:xfrm>
            <a:off x="440531" y="3445490"/>
            <a:ext cx="7389376" cy="314682"/>
          </a:xfrm>
          <a:prstGeom prst="rect">
            <a:avLst/>
          </a:prstGeom>
          <a:noFill/>
          <a:ln/>
        </p:spPr>
        <p:txBody>
          <a:bodyPr wrap="none" lIns="0" tIns="0" rIns="0" bIns="0" rtlCol="0" anchor="t"/>
          <a:lstStyle/>
          <a:p>
            <a:pPr marL="342900" indent="-342900" algn="l">
              <a:lnSpc>
                <a:spcPts val="1950"/>
              </a:lnSpc>
              <a:buSzPct val="100000"/>
              <a:buChar char="•"/>
            </a:pPr>
            <a:r>
              <a:rPr lang="en-US" sz="1600" dirty="0">
                <a:solidFill>
                  <a:srgbClr val="E0E4E6"/>
                </a:solidFill>
                <a:latin typeface="Crimson Pro" pitchFamily="34" charset="0"/>
                <a:ea typeface="Crimson Pro" pitchFamily="34" charset="-122"/>
                <a:cs typeface="Crimson Pro" pitchFamily="34" charset="-120"/>
              </a:rPr>
              <a:t>Services d'urgences fonctionnant en mode dégradé</a:t>
            </a:r>
            <a:endParaRPr lang="en-US" sz="1600" dirty="0"/>
          </a:p>
        </p:txBody>
      </p:sp>
      <p:sp>
        <p:nvSpPr>
          <p:cNvPr id="7" name="Text 5"/>
          <p:cNvSpPr/>
          <p:nvPr/>
        </p:nvSpPr>
        <p:spPr>
          <a:xfrm>
            <a:off x="440531" y="3815179"/>
            <a:ext cx="7389376" cy="314682"/>
          </a:xfrm>
          <a:prstGeom prst="rect">
            <a:avLst/>
          </a:prstGeom>
          <a:noFill/>
          <a:ln/>
        </p:spPr>
        <p:txBody>
          <a:bodyPr wrap="none" lIns="0" tIns="0" rIns="0" bIns="0" rtlCol="0" anchor="t"/>
          <a:lstStyle/>
          <a:p>
            <a:pPr marL="342900" indent="-342900" algn="l">
              <a:lnSpc>
                <a:spcPts val="1950"/>
              </a:lnSpc>
              <a:buSzPct val="100000"/>
              <a:buChar char="•"/>
            </a:pPr>
            <a:r>
              <a:rPr lang="en-US" sz="1600" dirty="0">
                <a:solidFill>
                  <a:srgbClr val="E0E4E6"/>
                </a:solidFill>
                <a:latin typeface="Crimson Pro" pitchFamily="34" charset="0"/>
                <a:ea typeface="Crimson Pro" pitchFamily="34" charset="-122"/>
                <a:cs typeface="Crimson Pro" pitchFamily="34" charset="-120"/>
              </a:rPr>
              <a:t>Données patients compromises et potentiellement exposées</a:t>
            </a:r>
            <a:endParaRPr lang="en-US" sz="1600" dirty="0"/>
          </a:p>
        </p:txBody>
      </p:sp>
      <p:sp>
        <p:nvSpPr>
          <p:cNvPr id="8" name="Text 6"/>
          <p:cNvSpPr/>
          <p:nvPr/>
        </p:nvSpPr>
        <p:spPr>
          <a:xfrm>
            <a:off x="440531" y="4184868"/>
            <a:ext cx="7389376" cy="314682"/>
          </a:xfrm>
          <a:prstGeom prst="rect">
            <a:avLst/>
          </a:prstGeom>
          <a:noFill/>
          <a:ln/>
        </p:spPr>
        <p:txBody>
          <a:bodyPr wrap="none" lIns="0" tIns="0" rIns="0" bIns="0" rtlCol="0" anchor="t"/>
          <a:lstStyle/>
          <a:p>
            <a:pPr marL="342900" indent="-342900" algn="l">
              <a:lnSpc>
                <a:spcPts val="1950"/>
              </a:lnSpc>
              <a:buSzPct val="100000"/>
              <a:buChar char="•"/>
            </a:pPr>
            <a:r>
              <a:rPr lang="en-US" sz="1600" dirty="0">
                <a:solidFill>
                  <a:srgbClr val="E0E4E6"/>
                </a:solidFill>
                <a:latin typeface="Crimson Pro" pitchFamily="34" charset="0"/>
                <a:ea typeface="Crimson Pro" pitchFamily="34" charset="-122"/>
                <a:cs typeface="Crimson Pro" pitchFamily="34" charset="-120"/>
              </a:rPr>
              <a:t>Transferts d'urgence vers d'autres établissements saturés</a:t>
            </a:r>
            <a:endParaRPr lang="en-US" sz="1600" dirty="0"/>
          </a:p>
        </p:txBody>
      </p:sp>
      <p:sp>
        <p:nvSpPr>
          <p:cNvPr id="9" name="Text 7"/>
          <p:cNvSpPr/>
          <p:nvPr/>
        </p:nvSpPr>
        <p:spPr>
          <a:xfrm>
            <a:off x="676513" y="4676477"/>
            <a:ext cx="7153394" cy="251817"/>
          </a:xfrm>
          <a:prstGeom prst="rect">
            <a:avLst/>
          </a:prstGeom>
          <a:noFill/>
          <a:ln/>
        </p:spPr>
        <p:txBody>
          <a:bodyPr wrap="none" lIns="0" tIns="0" rIns="0" bIns="0" rtlCol="0" anchor="t"/>
          <a:lstStyle/>
          <a:p>
            <a:pPr marL="0" indent="0" algn="l">
              <a:lnSpc>
                <a:spcPts val="1950"/>
              </a:lnSpc>
              <a:buNone/>
            </a:pPr>
            <a:r>
              <a:rPr lang="en-US" sz="1600" dirty="0">
                <a:solidFill>
                  <a:srgbClr val="E0E4E6"/>
                </a:solidFill>
                <a:latin typeface="Crimson Pro" pitchFamily="34" charset="0"/>
                <a:ea typeface="Crimson Pro" pitchFamily="34" charset="-122"/>
                <a:cs typeface="Crimson Pro" pitchFamily="34" charset="-120"/>
              </a:rPr>
              <a:t>L'hôpital de Versailles a mis </a:t>
            </a:r>
            <a:r>
              <a:rPr lang="en-US" sz="1600" b="1" dirty="0">
                <a:solidFill>
                  <a:srgbClr val="E0E4E6"/>
                </a:solidFill>
                <a:latin typeface="Crimson Pro" pitchFamily="34" charset="0"/>
                <a:ea typeface="Crimson Pro" pitchFamily="34" charset="-122"/>
                <a:cs typeface="Crimson Pro" pitchFamily="34" charset="-120"/>
              </a:rPr>
              <a:t>plus d'un an</a:t>
            </a:r>
            <a:r>
              <a:rPr lang="en-US" sz="1600" dirty="0">
                <a:solidFill>
                  <a:srgbClr val="E0E4E6"/>
                </a:solidFill>
                <a:latin typeface="Crimson Pro" pitchFamily="34" charset="0"/>
                <a:ea typeface="Crimson Pro" pitchFamily="34" charset="-122"/>
                <a:cs typeface="Crimson Pro" pitchFamily="34" charset="-120"/>
              </a:rPr>
              <a:t> à retrouver un fonctionnement normal après </a:t>
            </a:r>
          </a:p>
          <a:p>
            <a:pPr marL="0" indent="0" algn="l">
              <a:lnSpc>
                <a:spcPts val="1950"/>
              </a:lnSpc>
              <a:buNone/>
            </a:pPr>
            <a:r>
              <a:rPr lang="en-US" sz="1600" dirty="0" err="1">
                <a:solidFill>
                  <a:srgbClr val="E0E4E6"/>
                </a:solidFill>
                <a:latin typeface="Crimson Pro" pitchFamily="34" charset="0"/>
                <a:ea typeface="Crimson Pro" pitchFamily="34" charset="-122"/>
                <a:cs typeface="Crimson Pro" pitchFamily="34" charset="-120"/>
              </a:rPr>
              <a:t>l'attaque</a:t>
            </a:r>
            <a:r>
              <a:rPr lang="en-US" sz="1600" dirty="0">
                <a:solidFill>
                  <a:srgbClr val="E0E4E6"/>
                </a:solidFill>
                <a:latin typeface="Crimson Pro" pitchFamily="34" charset="0"/>
                <a:ea typeface="Crimson Pro" pitchFamily="34" charset="-122"/>
                <a:cs typeface="Crimson Pro" pitchFamily="34" charset="-120"/>
              </a:rPr>
              <a:t>.</a:t>
            </a:r>
            <a:endParaRPr lang="en-US" sz="1600" dirty="0"/>
          </a:p>
        </p:txBody>
      </p:sp>
      <p:sp>
        <p:nvSpPr>
          <p:cNvPr id="10" name="Shape 8"/>
          <p:cNvSpPr/>
          <p:nvPr/>
        </p:nvSpPr>
        <p:spPr>
          <a:xfrm>
            <a:off x="440531" y="4676477"/>
            <a:ext cx="22860" cy="251817"/>
          </a:xfrm>
          <a:prstGeom prst="rect">
            <a:avLst/>
          </a:prstGeom>
          <a:solidFill>
            <a:srgbClr val="16FFBB"/>
          </a:solidFill>
          <a:ln/>
        </p:spPr>
        <p:txBody>
          <a:bodyPr/>
          <a:lstStyle/>
          <a:p>
            <a:endParaRPr lang="fr-FR" sz="2400"/>
          </a:p>
        </p:txBody>
      </p:sp>
      <p:pic>
        <p:nvPicPr>
          <p:cNvPr id="11" name="Image 0" descr="preencoded.png"/>
          <p:cNvPicPr>
            <a:picLocks noChangeAspect="1"/>
          </p:cNvPicPr>
          <p:nvPr/>
        </p:nvPicPr>
        <p:blipFill>
          <a:blip r:embed="rId3"/>
          <a:stretch>
            <a:fillRect/>
          </a:stretch>
        </p:blipFill>
        <p:spPr>
          <a:xfrm>
            <a:off x="8221385" y="1282660"/>
            <a:ext cx="5975985" cy="5975985"/>
          </a:xfrm>
          <a:prstGeom prst="rect">
            <a:avLst/>
          </a:prstGeom>
        </p:spPr>
      </p:pic>
      <p:sp>
        <p:nvSpPr>
          <p:cNvPr id="12" name="Shape 9"/>
          <p:cNvSpPr/>
          <p:nvPr/>
        </p:nvSpPr>
        <p:spPr>
          <a:xfrm>
            <a:off x="189748" y="5385394"/>
            <a:ext cx="3803211" cy="1161734"/>
          </a:xfrm>
          <a:prstGeom prst="roundRect">
            <a:avLst>
              <a:gd name="adj" fmla="val 14178"/>
            </a:avLst>
          </a:prstGeom>
          <a:solidFill>
            <a:srgbClr val="0A081B"/>
          </a:solidFill>
          <a:ln w="15240">
            <a:solidFill>
              <a:srgbClr val="16FFBB"/>
            </a:solidFill>
            <a:prstDash val="solid"/>
          </a:ln>
        </p:spPr>
        <p:txBody>
          <a:bodyPr/>
          <a:lstStyle/>
          <a:p>
            <a:endParaRPr lang="fr-FR"/>
          </a:p>
        </p:txBody>
      </p:sp>
      <p:sp>
        <p:nvSpPr>
          <p:cNvPr id="13" name="Shape 10"/>
          <p:cNvSpPr/>
          <p:nvPr/>
        </p:nvSpPr>
        <p:spPr>
          <a:xfrm>
            <a:off x="362269" y="5557916"/>
            <a:ext cx="471964" cy="471964"/>
          </a:xfrm>
          <a:prstGeom prst="roundRect">
            <a:avLst>
              <a:gd name="adj" fmla="val 19372422"/>
            </a:avLst>
          </a:prstGeom>
          <a:solidFill>
            <a:srgbClr val="16FFBB"/>
          </a:solidFill>
          <a:ln/>
        </p:spPr>
        <p:txBody>
          <a:bodyPr/>
          <a:lstStyle/>
          <a:p>
            <a:endParaRPr lang="fr-FR"/>
          </a:p>
        </p:txBody>
      </p:sp>
      <p:pic>
        <p:nvPicPr>
          <p:cNvPr id="1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047" y="5687694"/>
            <a:ext cx="212408" cy="212408"/>
          </a:xfrm>
          <a:prstGeom prst="rect">
            <a:avLst/>
          </a:prstGeom>
        </p:spPr>
      </p:pic>
      <p:sp>
        <p:nvSpPr>
          <p:cNvPr id="15" name="Text 11"/>
          <p:cNvSpPr/>
          <p:nvPr/>
        </p:nvSpPr>
        <p:spPr>
          <a:xfrm>
            <a:off x="362269" y="6074587"/>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NIS2</a:t>
            </a:r>
            <a:endParaRPr lang="en-US" sz="1350" dirty="0"/>
          </a:p>
        </p:txBody>
      </p:sp>
      <p:sp>
        <p:nvSpPr>
          <p:cNvPr id="16" name="Text 12"/>
          <p:cNvSpPr/>
          <p:nvPr/>
        </p:nvSpPr>
        <p:spPr>
          <a:xfrm>
            <a:off x="362269" y="6199232"/>
            <a:ext cx="5630942"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Sécurisation obligatoire des services essentiels</a:t>
            </a:r>
            <a:endParaRPr lang="en-US" sz="1500" dirty="0"/>
          </a:p>
        </p:txBody>
      </p:sp>
      <p:sp>
        <p:nvSpPr>
          <p:cNvPr id="17" name="Shape 13"/>
          <p:cNvSpPr/>
          <p:nvPr/>
        </p:nvSpPr>
        <p:spPr>
          <a:xfrm>
            <a:off x="189748" y="6686059"/>
            <a:ext cx="3803211" cy="1220067"/>
          </a:xfrm>
          <a:prstGeom prst="roundRect">
            <a:avLst>
              <a:gd name="adj" fmla="val 14178"/>
            </a:avLst>
          </a:prstGeom>
          <a:solidFill>
            <a:srgbClr val="0A081B"/>
          </a:solidFill>
          <a:ln w="15240">
            <a:solidFill>
              <a:srgbClr val="29DDDA"/>
            </a:solidFill>
            <a:prstDash val="solid"/>
          </a:ln>
        </p:spPr>
        <p:txBody>
          <a:bodyPr/>
          <a:lstStyle/>
          <a:p>
            <a:endParaRPr lang="fr-FR"/>
          </a:p>
        </p:txBody>
      </p:sp>
      <p:sp>
        <p:nvSpPr>
          <p:cNvPr id="18" name="Shape 14"/>
          <p:cNvSpPr/>
          <p:nvPr/>
        </p:nvSpPr>
        <p:spPr>
          <a:xfrm>
            <a:off x="362269" y="6858580"/>
            <a:ext cx="471964" cy="471964"/>
          </a:xfrm>
          <a:prstGeom prst="roundRect">
            <a:avLst>
              <a:gd name="adj" fmla="val 19372422"/>
            </a:avLst>
          </a:prstGeom>
          <a:solidFill>
            <a:srgbClr val="29DDDA"/>
          </a:solidFill>
          <a:ln/>
        </p:spPr>
        <p:txBody>
          <a:bodyPr/>
          <a:lstStyle/>
          <a:p>
            <a:endParaRPr lang="fr-FR"/>
          </a:p>
        </p:txBody>
      </p:sp>
      <p:pic>
        <p:nvPicPr>
          <p:cNvPr id="19"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2047" y="6988358"/>
            <a:ext cx="212408" cy="212408"/>
          </a:xfrm>
          <a:prstGeom prst="rect">
            <a:avLst/>
          </a:prstGeom>
        </p:spPr>
      </p:pic>
      <p:sp>
        <p:nvSpPr>
          <p:cNvPr id="20" name="Text 15"/>
          <p:cNvSpPr/>
          <p:nvPr/>
        </p:nvSpPr>
        <p:spPr>
          <a:xfrm>
            <a:off x="362269" y="7393449"/>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RGPD</a:t>
            </a:r>
            <a:endParaRPr lang="en-US" sz="1350" dirty="0"/>
          </a:p>
        </p:txBody>
      </p:sp>
      <p:sp>
        <p:nvSpPr>
          <p:cNvPr id="21" name="Text 16"/>
          <p:cNvSpPr/>
          <p:nvPr/>
        </p:nvSpPr>
        <p:spPr>
          <a:xfrm>
            <a:off x="362269" y="7564005"/>
            <a:ext cx="5630942"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Notification sous 72h des violations</a:t>
            </a:r>
            <a:endParaRPr lang="en-US" sz="1500" dirty="0"/>
          </a:p>
        </p:txBody>
      </p:sp>
      <p:sp>
        <p:nvSpPr>
          <p:cNvPr id="22" name="Shape 17"/>
          <p:cNvSpPr/>
          <p:nvPr/>
        </p:nvSpPr>
        <p:spPr>
          <a:xfrm>
            <a:off x="4091605" y="5377496"/>
            <a:ext cx="3803211" cy="1169632"/>
          </a:xfrm>
          <a:prstGeom prst="roundRect">
            <a:avLst>
              <a:gd name="adj" fmla="val 14178"/>
            </a:avLst>
          </a:prstGeom>
          <a:solidFill>
            <a:srgbClr val="0A081B"/>
          </a:solidFill>
          <a:ln w="15240">
            <a:solidFill>
              <a:srgbClr val="37A7E7"/>
            </a:solidFill>
            <a:prstDash val="solid"/>
          </a:ln>
        </p:spPr>
        <p:txBody>
          <a:bodyPr/>
          <a:lstStyle/>
          <a:p>
            <a:endParaRPr lang="fr-FR"/>
          </a:p>
        </p:txBody>
      </p:sp>
      <p:sp>
        <p:nvSpPr>
          <p:cNvPr id="23" name="Shape 18"/>
          <p:cNvSpPr/>
          <p:nvPr/>
        </p:nvSpPr>
        <p:spPr>
          <a:xfrm>
            <a:off x="4165480" y="5474375"/>
            <a:ext cx="471964" cy="471964"/>
          </a:xfrm>
          <a:prstGeom prst="roundRect">
            <a:avLst>
              <a:gd name="adj" fmla="val 19372422"/>
            </a:avLst>
          </a:prstGeom>
          <a:solidFill>
            <a:srgbClr val="37A7E7"/>
          </a:solidFill>
          <a:ln/>
        </p:spPr>
        <p:txBody>
          <a:bodyPr/>
          <a:lstStyle/>
          <a:p>
            <a:endParaRPr lang="fr-FR"/>
          </a:p>
        </p:txBody>
      </p:sp>
      <p:pic>
        <p:nvPicPr>
          <p:cNvPr id="24"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5258" y="5604153"/>
            <a:ext cx="212408" cy="212408"/>
          </a:xfrm>
          <a:prstGeom prst="rect">
            <a:avLst/>
          </a:prstGeom>
        </p:spPr>
      </p:pic>
      <p:sp>
        <p:nvSpPr>
          <p:cNvPr id="25" name="Text 19"/>
          <p:cNvSpPr/>
          <p:nvPr/>
        </p:nvSpPr>
        <p:spPr>
          <a:xfrm>
            <a:off x="4165480" y="6000013"/>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ISO 22301</a:t>
            </a:r>
            <a:endParaRPr lang="en-US" sz="1350" dirty="0"/>
          </a:p>
        </p:txBody>
      </p:sp>
      <p:sp>
        <p:nvSpPr>
          <p:cNvPr id="26" name="Text 20"/>
          <p:cNvSpPr/>
          <p:nvPr/>
        </p:nvSpPr>
        <p:spPr>
          <a:xfrm>
            <a:off x="4165480" y="6152912"/>
            <a:ext cx="5630942"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Standard de continuité d'activité</a:t>
            </a:r>
            <a:endParaRPr lang="en-US" sz="1500" dirty="0"/>
          </a:p>
        </p:txBody>
      </p:sp>
      <p:sp>
        <p:nvSpPr>
          <p:cNvPr id="27" name="Text 21"/>
          <p:cNvSpPr/>
          <p:nvPr/>
        </p:nvSpPr>
        <p:spPr>
          <a:xfrm>
            <a:off x="440531" y="13098185"/>
            <a:ext cx="13749337" cy="314682"/>
          </a:xfrm>
          <a:prstGeom prst="rect">
            <a:avLst/>
          </a:prstGeom>
          <a:noFill/>
          <a:ln/>
        </p:spPr>
        <p:txBody>
          <a:bodyPr wrap="non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Ces incidents démontrent que la résilience n'est plus un concept IT abstrait mais une obligation légale vitale pour protéger les citoyens et maintenir les services critiques.</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035040" cy="8229600"/>
          </a:xfrm>
          <a:prstGeom prst="rect">
            <a:avLst/>
          </a:prstGeom>
        </p:spPr>
      </p:pic>
      <p:sp>
        <p:nvSpPr>
          <p:cNvPr id="3" name="Text 0"/>
          <p:cNvSpPr/>
          <p:nvPr/>
        </p:nvSpPr>
        <p:spPr>
          <a:xfrm>
            <a:off x="5972175" y="888563"/>
            <a:ext cx="6661071" cy="481846"/>
          </a:xfrm>
          <a:prstGeom prst="rect">
            <a:avLst/>
          </a:prstGeom>
          <a:noFill/>
          <a:ln/>
        </p:spPr>
        <p:txBody>
          <a:bodyPr wrap="none" lIns="0" tIns="0" rIns="0" bIns="0" rtlCol="0" anchor="t"/>
          <a:lstStyle/>
          <a:p>
            <a:pPr marL="0" indent="0" algn="l">
              <a:lnSpc>
                <a:spcPts val="3750"/>
              </a:lnSpc>
              <a:buNone/>
            </a:pPr>
            <a:r>
              <a:rPr lang="en-US" sz="3000" dirty="0">
                <a:solidFill>
                  <a:srgbClr val="F0FCFF"/>
                </a:solidFill>
                <a:latin typeface="Cabin" pitchFamily="34" charset="0"/>
                <a:ea typeface="Cabin" pitchFamily="34" charset="-122"/>
                <a:cs typeface="Cabin" pitchFamily="34" charset="-120"/>
              </a:rPr>
              <a:t>Continuité d'activité = obligation juridique</a:t>
            </a:r>
            <a:endParaRPr lang="en-US" sz="3000" dirty="0"/>
          </a:p>
        </p:txBody>
      </p:sp>
      <p:sp>
        <p:nvSpPr>
          <p:cNvPr id="4" name="Text 1"/>
          <p:cNvSpPr/>
          <p:nvPr/>
        </p:nvSpPr>
        <p:spPr>
          <a:xfrm>
            <a:off x="5972175" y="1630561"/>
            <a:ext cx="173474" cy="216813"/>
          </a:xfrm>
          <a:prstGeom prst="rect">
            <a:avLst/>
          </a:prstGeom>
          <a:noFill/>
          <a:ln/>
        </p:spPr>
        <p:txBody>
          <a:bodyPr wrap="none" lIns="0" tIns="0" rIns="0" bIns="0" rtlCol="0" anchor="t"/>
          <a:lstStyle/>
          <a:p>
            <a:pPr marL="0" indent="0" algn="l">
              <a:lnSpc>
                <a:spcPts val="2150"/>
              </a:lnSpc>
              <a:buNone/>
            </a:pPr>
            <a:r>
              <a:rPr lang="en-US" sz="1350" dirty="0">
                <a:solidFill>
                  <a:srgbClr val="E0E4E6"/>
                </a:solidFill>
                <a:latin typeface="Cabin Light" pitchFamily="34" charset="0"/>
                <a:ea typeface="Cabin Light" pitchFamily="34" charset="-122"/>
                <a:cs typeface="Cabin Light" pitchFamily="34" charset="-120"/>
              </a:rPr>
              <a:t>01</a:t>
            </a:r>
            <a:endParaRPr lang="en-US" sz="1350" dirty="0"/>
          </a:p>
        </p:txBody>
      </p:sp>
      <p:sp>
        <p:nvSpPr>
          <p:cNvPr id="5" name="Shape 2"/>
          <p:cNvSpPr/>
          <p:nvPr/>
        </p:nvSpPr>
        <p:spPr>
          <a:xfrm>
            <a:off x="5972175" y="1902500"/>
            <a:ext cx="3999428" cy="22860"/>
          </a:xfrm>
          <a:prstGeom prst="rect">
            <a:avLst/>
          </a:prstGeom>
          <a:solidFill>
            <a:srgbClr val="16FFBB"/>
          </a:solidFill>
          <a:ln/>
        </p:spPr>
        <p:txBody>
          <a:bodyPr/>
          <a:lstStyle/>
          <a:p>
            <a:endParaRPr lang="fr-FR"/>
          </a:p>
        </p:txBody>
      </p:sp>
      <p:sp>
        <p:nvSpPr>
          <p:cNvPr id="6" name="Text 3"/>
          <p:cNvSpPr/>
          <p:nvPr/>
        </p:nvSpPr>
        <p:spPr>
          <a:xfrm>
            <a:off x="5972175" y="2034897"/>
            <a:ext cx="2380893" cy="240863"/>
          </a:xfrm>
          <a:prstGeom prst="rect">
            <a:avLst/>
          </a:prstGeom>
          <a:noFill/>
          <a:ln/>
        </p:spPr>
        <p:txBody>
          <a:bodyPr wrap="none" lIns="0" tIns="0" rIns="0" bIns="0" rtlCol="0" anchor="t"/>
          <a:lstStyle/>
          <a:p>
            <a:pPr marL="0" indent="0" algn="l">
              <a:lnSpc>
                <a:spcPts val="1850"/>
              </a:lnSpc>
              <a:buNone/>
            </a:pPr>
            <a:r>
              <a:rPr lang="en-US" sz="1500" dirty="0">
                <a:solidFill>
                  <a:srgbClr val="E0E4E6"/>
                </a:solidFill>
                <a:latin typeface="Cabin" pitchFamily="34" charset="0"/>
                <a:ea typeface="Cabin" pitchFamily="34" charset="-122"/>
                <a:cs typeface="Cabin" pitchFamily="34" charset="-120"/>
              </a:rPr>
              <a:t>Exercices de crise obligatoires</a:t>
            </a:r>
            <a:endParaRPr lang="en-US" sz="1500" dirty="0"/>
          </a:p>
        </p:txBody>
      </p:sp>
      <p:sp>
        <p:nvSpPr>
          <p:cNvPr id="7" name="Text 4"/>
          <p:cNvSpPr/>
          <p:nvPr/>
        </p:nvSpPr>
        <p:spPr>
          <a:xfrm>
            <a:off x="5972175" y="2379821"/>
            <a:ext cx="3999428" cy="1041202"/>
          </a:xfrm>
          <a:prstGeom prst="rect">
            <a:avLst/>
          </a:prstGeom>
          <a:noFill/>
          <a:ln/>
        </p:spPr>
        <p:txBody>
          <a:bodyPr wrap="square" lIns="0" tIns="0" rIns="0" bIns="0" rtlCol="0" anchor="t"/>
          <a:lstStyle/>
          <a:p>
            <a:pPr marL="0" indent="0" algn="l">
              <a:lnSpc>
                <a:spcPts val="2700"/>
              </a:lnSpc>
              <a:buNone/>
            </a:pPr>
            <a:r>
              <a:rPr lang="en-US" sz="1700" dirty="0">
                <a:solidFill>
                  <a:srgbClr val="E0E4E6"/>
                </a:solidFill>
                <a:latin typeface="Crimson Pro" pitchFamily="34" charset="0"/>
                <a:ea typeface="Crimson Pro" pitchFamily="34" charset="-122"/>
                <a:cs typeface="Crimson Pro" pitchFamily="34" charset="-120"/>
              </a:rPr>
              <a:t>NIS2 impose la réalisation régulière d'exercices de simulation de crise pour tester la réactivité et l'efficacité des processus</a:t>
            </a:r>
            <a:endParaRPr lang="en-US" sz="1700" dirty="0"/>
          </a:p>
        </p:txBody>
      </p:sp>
      <p:sp>
        <p:nvSpPr>
          <p:cNvPr id="8" name="Text 5"/>
          <p:cNvSpPr/>
          <p:nvPr/>
        </p:nvSpPr>
        <p:spPr>
          <a:xfrm>
            <a:off x="10145078" y="1630561"/>
            <a:ext cx="173474" cy="216813"/>
          </a:xfrm>
          <a:prstGeom prst="rect">
            <a:avLst/>
          </a:prstGeom>
          <a:noFill/>
          <a:ln/>
        </p:spPr>
        <p:txBody>
          <a:bodyPr wrap="none" lIns="0" tIns="0" rIns="0" bIns="0" rtlCol="0" anchor="t"/>
          <a:lstStyle/>
          <a:p>
            <a:pPr marL="0" indent="0" algn="l">
              <a:lnSpc>
                <a:spcPts val="2150"/>
              </a:lnSpc>
              <a:buNone/>
            </a:pPr>
            <a:r>
              <a:rPr lang="en-US" sz="1350" dirty="0">
                <a:solidFill>
                  <a:srgbClr val="E0E4E6"/>
                </a:solidFill>
                <a:latin typeface="Cabin Light" pitchFamily="34" charset="0"/>
                <a:ea typeface="Cabin Light" pitchFamily="34" charset="-122"/>
                <a:cs typeface="Cabin Light" pitchFamily="34" charset="-120"/>
              </a:rPr>
              <a:t>02</a:t>
            </a:r>
            <a:endParaRPr lang="en-US" sz="1350" dirty="0"/>
          </a:p>
        </p:txBody>
      </p:sp>
      <p:sp>
        <p:nvSpPr>
          <p:cNvPr id="9" name="Shape 6"/>
          <p:cNvSpPr/>
          <p:nvPr/>
        </p:nvSpPr>
        <p:spPr>
          <a:xfrm>
            <a:off x="10145078" y="1902500"/>
            <a:ext cx="3999548" cy="22860"/>
          </a:xfrm>
          <a:prstGeom prst="rect">
            <a:avLst/>
          </a:prstGeom>
          <a:solidFill>
            <a:srgbClr val="29DDDA"/>
          </a:solidFill>
          <a:ln/>
        </p:spPr>
        <p:txBody>
          <a:bodyPr/>
          <a:lstStyle/>
          <a:p>
            <a:endParaRPr lang="fr-FR"/>
          </a:p>
        </p:txBody>
      </p:sp>
      <p:sp>
        <p:nvSpPr>
          <p:cNvPr id="10" name="Text 7"/>
          <p:cNvSpPr/>
          <p:nvPr/>
        </p:nvSpPr>
        <p:spPr>
          <a:xfrm>
            <a:off x="10145078" y="2034897"/>
            <a:ext cx="2332196" cy="240863"/>
          </a:xfrm>
          <a:prstGeom prst="rect">
            <a:avLst/>
          </a:prstGeom>
          <a:noFill/>
          <a:ln/>
        </p:spPr>
        <p:txBody>
          <a:bodyPr wrap="none" lIns="0" tIns="0" rIns="0" bIns="0" rtlCol="0" anchor="t"/>
          <a:lstStyle/>
          <a:p>
            <a:pPr marL="0" indent="0" algn="l">
              <a:lnSpc>
                <a:spcPts val="1850"/>
              </a:lnSpc>
              <a:buNone/>
            </a:pPr>
            <a:r>
              <a:rPr lang="en-US" sz="1500" dirty="0">
                <a:solidFill>
                  <a:srgbClr val="E0E4E6"/>
                </a:solidFill>
                <a:latin typeface="Cabin" pitchFamily="34" charset="0"/>
                <a:ea typeface="Cabin" pitchFamily="34" charset="-122"/>
                <a:cs typeface="Cabin" pitchFamily="34" charset="-120"/>
              </a:rPr>
              <a:t>Plans de reprise documentés</a:t>
            </a:r>
            <a:endParaRPr lang="en-US" sz="1500" dirty="0"/>
          </a:p>
        </p:txBody>
      </p:sp>
      <p:sp>
        <p:nvSpPr>
          <p:cNvPr id="11" name="Text 8"/>
          <p:cNvSpPr/>
          <p:nvPr/>
        </p:nvSpPr>
        <p:spPr>
          <a:xfrm>
            <a:off x="10145078" y="2379821"/>
            <a:ext cx="3999548" cy="1388269"/>
          </a:xfrm>
          <a:prstGeom prst="rect">
            <a:avLst/>
          </a:prstGeom>
          <a:noFill/>
          <a:ln/>
        </p:spPr>
        <p:txBody>
          <a:bodyPr wrap="square" lIns="0" tIns="0" rIns="0" bIns="0" rtlCol="0" anchor="t"/>
          <a:lstStyle/>
          <a:p>
            <a:pPr marL="0" indent="0" algn="l">
              <a:lnSpc>
                <a:spcPts val="2700"/>
              </a:lnSpc>
              <a:buNone/>
            </a:pPr>
            <a:r>
              <a:rPr lang="en-US" sz="1700" dirty="0">
                <a:solidFill>
                  <a:srgbClr val="E0E4E6"/>
                </a:solidFill>
                <a:latin typeface="Crimson Pro" pitchFamily="34" charset="0"/>
                <a:ea typeface="Crimson Pro" pitchFamily="34" charset="-122"/>
                <a:cs typeface="Crimson Pro" pitchFamily="34" charset="-120"/>
              </a:rPr>
              <a:t>Les plans de reprise d'activité (PRA) et de continuité (PCA) deviennent des obligations légales formelles avec documentation exhaustive</a:t>
            </a:r>
            <a:endParaRPr lang="en-US" sz="1700" dirty="0"/>
          </a:p>
        </p:txBody>
      </p:sp>
      <p:sp>
        <p:nvSpPr>
          <p:cNvPr id="12" name="Text 9"/>
          <p:cNvSpPr/>
          <p:nvPr/>
        </p:nvSpPr>
        <p:spPr>
          <a:xfrm>
            <a:off x="5972175" y="4071580"/>
            <a:ext cx="173474" cy="216813"/>
          </a:xfrm>
          <a:prstGeom prst="rect">
            <a:avLst/>
          </a:prstGeom>
          <a:noFill/>
          <a:ln/>
        </p:spPr>
        <p:txBody>
          <a:bodyPr wrap="none" lIns="0" tIns="0" rIns="0" bIns="0" rtlCol="0" anchor="t"/>
          <a:lstStyle/>
          <a:p>
            <a:pPr marL="0" indent="0" algn="l">
              <a:lnSpc>
                <a:spcPts val="2150"/>
              </a:lnSpc>
              <a:buNone/>
            </a:pPr>
            <a:r>
              <a:rPr lang="en-US" sz="1350" dirty="0">
                <a:solidFill>
                  <a:srgbClr val="E0E4E6"/>
                </a:solidFill>
                <a:latin typeface="Cabin Light" pitchFamily="34" charset="0"/>
                <a:ea typeface="Cabin Light" pitchFamily="34" charset="-122"/>
                <a:cs typeface="Cabin Light" pitchFamily="34" charset="-120"/>
              </a:rPr>
              <a:t>03</a:t>
            </a:r>
            <a:endParaRPr lang="en-US" sz="1350" dirty="0"/>
          </a:p>
        </p:txBody>
      </p:sp>
      <p:sp>
        <p:nvSpPr>
          <p:cNvPr id="13" name="Shape 10"/>
          <p:cNvSpPr/>
          <p:nvPr/>
        </p:nvSpPr>
        <p:spPr>
          <a:xfrm>
            <a:off x="5972175" y="4343519"/>
            <a:ext cx="8172450" cy="22860"/>
          </a:xfrm>
          <a:prstGeom prst="rect">
            <a:avLst/>
          </a:prstGeom>
          <a:solidFill>
            <a:srgbClr val="37A7E7"/>
          </a:solidFill>
          <a:ln/>
        </p:spPr>
        <p:txBody>
          <a:bodyPr/>
          <a:lstStyle/>
          <a:p>
            <a:endParaRPr lang="fr-FR"/>
          </a:p>
        </p:txBody>
      </p:sp>
      <p:sp>
        <p:nvSpPr>
          <p:cNvPr id="14" name="Text 11"/>
          <p:cNvSpPr/>
          <p:nvPr/>
        </p:nvSpPr>
        <p:spPr>
          <a:xfrm>
            <a:off x="5972175" y="4475917"/>
            <a:ext cx="1927741" cy="240863"/>
          </a:xfrm>
          <a:prstGeom prst="rect">
            <a:avLst/>
          </a:prstGeom>
          <a:noFill/>
          <a:ln/>
        </p:spPr>
        <p:txBody>
          <a:bodyPr wrap="none" lIns="0" tIns="0" rIns="0" bIns="0" rtlCol="0" anchor="t"/>
          <a:lstStyle/>
          <a:p>
            <a:pPr marL="0" indent="0" algn="l">
              <a:lnSpc>
                <a:spcPts val="1850"/>
              </a:lnSpc>
              <a:buNone/>
            </a:pPr>
            <a:r>
              <a:rPr lang="en-US" sz="1500" dirty="0">
                <a:solidFill>
                  <a:srgbClr val="E0E4E6"/>
                </a:solidFill>
                <a:latin typeface="Cabin" pitchFamily="34" charset="0"/>
                <a:ea typeface="Cabin" pitchFamily="34" charset="-122"/>
                <a:cs typeface="Cabin" pitchFamily="34" charset="-120"/>
              </a:rPr>
              <a:t>Responsabilité COMEX</a:t>
            </a:r>
            <a:endParaRPr lang="en-US" sz="1500" dirty="0"/>
          </a:p>
        </p:txBody>
      </p:sp>
      <p:sp>
        <p:nvSpPr>
          <p:cNvPr id="15" name="Text 12"/>
          <p:cNvSpPr/>
          <p:nvPr/>
        </p:nvSpPr>
        <p:spPr>
          <a:xfrm>
            <a:off x="5972175" y="4820841"/>
            <a:ext cx="8172450" cy="694134"/>
          </a:xfrm>
          <a:prstGeom prst="rect">
            <a:avLst/>
          </a:prstGeom>
          <a:noFill/>
          <a:ln/>
        </p:spPr>
        <p:txBody>
          <a:bodyPr wrap="square" lIns="0" tIns="0" rIns="0" bIns="0" rtlCol="0" anchor="t"/>
          <a:lstStyle/>
          <a:p>
            <a:pPr marL="0" indent="0" algn="l">
              <a:lnSpc>
                <a:spcPts val="2700"/>
              </a:lnSpc>
              <a:buNone/>
            </a:pPr>
            <a:r>
              <a:rPr lang="en-US" sz="1700" dirty="0">
                <a:solidFill>
                  <a:srgbClr val="E0E4E6"/>
                </a:solidFill>
                <a:latin typeface="Crimson Pro" pitchFamily="34" charset="0"/>
                <a:ea typeface="Crimson Pro" pitchFamily="34" charset="-122"/>
                <a:cs typeface="Crimson Pro" pitchFamily="34" charset="-120"/>
              </a:rPr>
              <a:t>Le comité exécutif porte la responsabilité directe et personnelle de la préparation et de l'efficacité de ces dispositifs</a:t>
            </a:r>
            <a:endParaRPr lang="en-US" sz="1700" dirty="0"/>
          </a:p>
        </p:txBody>
      </p:sp>
      <p:sp>
        <p:nvSpPr>
          <p:cNvPr id="16" name="Shape 13"/>
          <p:cNvSpPr/>
          <p:nvPr/>
        </p:nvSpPr>
        <p:spPr>
          <a:xfrm>
            <a:off x="5972175" y="5840135"/>
            <a:ext cx="8172450" cy="1500783"/>
          </a:xfrm>
          <a:prstGeom prst="roundRect">
            <a:avLst>
              <a:gd name="adj" fmla="val 17341"/>
            </a:avLst>
          </a:prstGeom>
          <a:solidFill>
            <a:srgbClr val="004D36"/>
          </a:solidFill>
          <a:ln/>
        </p:spPr>
        <p:txBody>
          <a:bodyPr/>
          <a:lstStyle/>
          <a:p>
            <a:endParaRPr lang="fr-FR"/>
          </a:p>
        </p:txBody>
      </p:sp>
      <p:pic>
        <p:nvPicPr>
          <p:cNvPr id="17" name="Image 1" descr="preencoded.png"/>
          <p:cNvPicPr>
            <a:picLocks noChangeAspect="1"/>
          </p:cNvPicPr>
          <p:nvPr/>
        </p:nvPicPr>
        <p:blipFill>
          <a:blip r:embed="rId4"/>
          <a:stretch>
            <a:fillRect/>
          </a:stretch>
        </p:blipFill>
        <p:spPr>
          <a:xfrm>
            <a:off x="6145649" y="6111002"/>
            <a:ext cx="270986" cy="216813"/>
          </a:xfrm>
          <a:prstGeom prst="rect">
            <a:avLst/>
          </a:prstGeom>
        </p:spPr>
      </p:pic>
      <p:sp>
        <p:nvSpPr>
          <p:cNvPr id="18" name="Text 14"/>
          <p:cNvSpPr/>
          <p:nvPr/>
        </p:nvSpPr>
        <p:spPr>
          <a:xfrm>
            <a:off x="6590109" y="6056948"/>
            <a:ext cx="7381042" cy="1041202"/>
          </a:xfrm>
          <a:prstGeom prst="rect">
            <a:avLst/>
          </a:prstGeom>
          <a:noFill/>
          <a:ln/>
        </p:spPr>
        <p:txBody>
          <a:bodyPr wrap="square" lIns="0" tIns="0" rIns="0" bIns="0" rtlCol="0" anchor="t"/>
          <a:lstStyle/>
          <a:p>
            <a:pPr marL="0" indent="0" algn="l">
              <a:lnSpc>
                <a:spcPts val="2700"/>
              </a:lnSpc>
              <a:buNone/>
            </a:pPr>
            <a:r>
              <a:rPr lang="en-US" sz="1700" b="1" dirty="0">
                <a:solidFill>
                  <a:srgbClr val="FFFFFF"/>
                </a:solidFill>
                <a:latin typeface="Crimson Pro" pitchFamily="34" charset="0"/>
                <a:ea typeface="Crimson Pro" pitchFamily="34" charset="-122"/>
                <a:cs typeface="Crimson Pro" pitchFamily="34" charset="-120"/>
              </a:rPr>
              <a:t>Conséquence pratique :</a:t>
            </a:r>
            <a:r>
              <a:rPr lang="en-US" sz="1700" dirty="0">
                <a:solidFill>
                  <a:srgbClr val="FFFFFF"/>
                </a:solidFill>
                <a:latin typeface="Crimson Pro" pitchFamily="34" charset="0"/>
                <a:ea typeface="Crimson Pro" pitchFamily="34" charset="-122"/>
                <a:cs typeface="Crimson Pro" pitchFamily="34" charset="-120"/>
              </a:rPr>
              <a:t> Les dirigeants ne peuvent plus déléguer entièrement ces sujets aux équipes techniques. Ils doivent comprendre, valider et superviser activement la stratégie de résilience de leur organisation.</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40531" y="432673"/>
            <a:ext cx="7326273" cy="437078"/>
          </a:xfrm>
          <a:prstGeom prst="rect">
            <a:avLst/>
          </a:prstGeom>
          <a:noFill/>
          <a:ln/>
        </p:spPr>
        <p:txBody>
          <a:bodyPr wrap="none" lIns="0" tIns="0" rIns="0" bIns="0" rtlCol="0" anchor="t"/>
          <a:lstStyle/>
          <a:p>
            <a:pPr marL="0" indent="0" algn="l">
              <a:lnSpc>
                <a:spcPts val="3400"/>
              </a:lnSpc>
              <a:buNone/>
            </a:pPr>
            <a:r>
              <a:rPr lang="en-US" sz="2750" dirty="0">
                <a:solidFill>
                  <a:srgbClr val="F0FCFF"/>
                </a:solidFill>
                <a:latin typeface="Cabin" pitchFamily="34" charset="0"/>
                <a:ea typeface="Cabin" pitchFamily="34" charset="-122"/>
                <a:cs typeface="Cabin" pitchFamily="34" charset="-120"/>
              </a:rPr>
              <a:t>Cas #4 : IA non maîtrisée = risque juridique majeur</a:t>
            </a:r>
            <a:endParaRPr lang="en-US" sz="2750" dirty="0"/>
          </a:p>
        </p:txBody>
      </p:sp>
      <p:sp>
        <p:nvSpPr>
          <p:cNvPr id="3" name="Text 1"/>
          <p:cNvSpPr/>
          <p:nvPr/>
        </p:nvSpPr>
        <p:spPr>
          <a:xfrm>
            <a:off x="440531" y="932617"/>
            <a:ext cx="5147786" cy="262176"/>
          </a:xfrm>
          <a:prstGeom prst="rect">
            <a:avLst/>
          </a:prstGeom>
          <a:noFill/>
          <a:ln/>
        </p:spPr>
        <p:txBody>
          <a:bodyPr wrap="none" lIns="0" tIns="0" rIns="0" bIns="0" rtlCol="0" anchor="t"/>
          <a:lstStyle/>
          <a:p>
            <a:pPr marL="0" indent="0" algn="l">
              <a:lnSpc>
                <a:spcPts val="2050"/>
              </a:lnSpc>
              <a:buNone/>
            </a:pPr>
            <a:r>
              <a:rPr lang="en-US" sz="1650" dirty="0">
                <a:solidFill>
                  <a:srgbClr val="F0FCFF"/>
                </a:solidFill>
                <a:latin typeface="Cabin" pitchFamily="34" charset="0"/>
                <a:ea typeface="Cabin" pitchFamily="34" charset="-122"/>
                <a:cs typeface="Cabin" pitchFamily="34" charset="-120"/>
              </a:rPr>
              <a:t>Enquêtes CNIL sur l'usage professionnel des IA génératives</a:t>
            </a:r>
            <a:endParaRPr lang="en-US" sz="1650" dirty="0"/>
          </a:p>
        </p:txBody>
      </p:sp>
      <p:pic>
        <p:nvPicPr>
          <p:cNvPr id="4" name="Image 0" descr="preencoded.png"/>
          <p:cNvPicPr>
            <a:picLocks noChangeAspect="1"/>
          </p:cNvPicPr>
          <p:nvPr/>
        </p:nvPicPr>
        <p:blipFill>
          <a:blip r:embed="rId3"/>
          <a:stretch>
            <a:fillRect/>
          </a:stretch>
        </p:blipFill>
        <p:spPr>
          <a:xfrm>
            <a:off x="440531" y="1607701"/>
            <a:ext cx="6682740" cy="6682740"/>
          </a:xfrm>
          <a:prstGeom prst="rect">
            <a:avLst/>
          </a:prstGeom>
        </p:spPr>
      </p:pic>
      <p:sp>
        <p:nvSpPr>
          <p:cNvPr id="5" name="Text 2"/>
          <p:cNvSpPr/>
          <p:nvPr/>
        </p:nvSpPr>
        <p:spPr>
          <a:xfrm>
            <a:off x="7514749" y="1572339"/>
            <a:ext cx="6682740" cy="944047"/>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De nombreuses organisations utilisent ChatGPT et autres IA génératives sans aucun contrôle, créant des risques massifs de fuite de données personnelles et confidentielles. La CNIL multiplie les contrôles et les mises en garde.</a:t>
            </a:r>
            <a:endParaRPr lang="en-US" sz="1500" dirty="0"/>
          </a:p>
        </p:txBody>
      </p:sp>
      <p:sp>
        <p:nvSpPr>
          <p:cNvPr id="6" name="Shape 3"/>
          <p:cNvSpPr/>
          <p:nvPr/>
        </p:nvSpPr>
        <p:spPr>
          <a:xfrm>
            <a:off x="7514749" y="2693313"/>
            <a:ext cx="6682740" cy="1365409"/>
          </a:xfrm>
          <a:prstGeom prst="roundRect">
            <a:avLst>
              <a:gd name="adj" fmla="val 17286"/>
            </a:avLst>
          </a:prstGeom>
          <a:solidFill>
            <a:srgbClr val="0A081B">
              <a:alpha val="75000"/>
            </a:srgbClr>
          </a:solidFill>
          <a:ln w="22860">
            <a:solidFill>
              <a:srgbClr val="16FFBB"/>
            </a:solidFill>
            <a:prstDash val="solid"/>
          </a:ln>
        </p:spPr>
        <p:txBody>
          <a:bodyPr/>
          <a:lstStyle/>
          <a:p>
            <a:endParaRPr lang="fr-FR"/>
          </a:p>
        </p:txBody>
      </p:sp>
      <p:sp>
        <p:nvSpPr>
          <p:cNvPr id="7" name="Text 4"/>
          <p:cNvSpPr/>
          <p:nvPr/>
        </p:nvSpPr>
        <p:spPr>
          <a:xfrm>
            <a:off x="7694890" y="2873454"/>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RGPD</a:t>
            </a:r>
            <a:endParaRPr lang="en-US" sz="1350" dirty="0"/>
          </a:p>
        </p:txBody>
      </p:sp>
      <p:sp>
        <p:nvSpPr>
          <p:cNvPr id="8" name="Text 5"/>
          <p:cNvSpPr/>
          <p:nvPr/>
        </p:nvSpPr>
        <p:spPr>
          <a:xfrm>
            <a:off x="7694890" y="3249216"/>
            <a:ext cx="6322457"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Base légale, minimisation des données, DPIA obligatoires, mesures de sécurité adaptées</a:t>
            </a:r>
            <a:endParaRPr lang="en-US" sz="1500" dirty="0"/>
          </a:p>
        </p:txBody>
      </p:sp>
      <p:sp>
        <p:nvSpPr>
          <p:cNvPr id="9" name="Shape 6"/>
          <p:cNvSpPr/>
          <p:nvPr/>
        </p:nvSpPr>
        <p:spPr>
          <a:xfrm>
            <a:off x="7514749" y="4216003"/>
            <a:ext cx="6682740" cy="1365409"/>
          </a:xfrm>
          <a:prstGeom prst="roundRect">
            <a:avLst>
              <a:gd name="adj" fmla="val 17286"/>
            </a:avLst>
          </a:prstGeom>
          <a:solidFill>
            <a:srgbClr val="0A081B">
              <a:alpha val="75000"/>
            </a:srgbClr>
          </a:solidFill>
          <a:ln w="22860">
            <a:solidFill>
              <a:srgbClr val="29DDDA"/>
            </a:solidFill>
            <a:prstDash val="solid"/>
          </a:ln>
        </p:spPr>
        <p:txBody>
          <a:bodyPr/>
          <a:lstStyle/>
          <a:p>
            <a:endParaRPr lang="fr-FR"/>
          </a:p>
        </p:txBody>
      </p:sp>
      <p:sp>
        <p:nvSpPr>
          <p:cNvPr id="10" name="Text 7"/>
          <p:cNvSpPr/>
          <p:nvPr/>
        </p:nvSpPr>
        <p:spPr>
          <a:xfrm>
            <a:off x="7694890" y="4396145"/>
            <a:ext cx="1748314" cy="218480"/>
          </a:xfrm>
          <a:prstGeom prst="rect">
            <a:avLst/>
          </a:prstGeom>
          <a:noFill/>
          <a:ln/>
        </p:spPr>
        <p:txBody>
          <a:bodyPr wrap="none" lIns="0" tIns="0" rIns="0" bIns="0" rtlCol="0" anchor="t"/>
          <a:lstStyle/>
          <a:p>
            <a:pPr marL="0" indent="0" algn="l">
              <a:lnSpc>
                <a:spcPts val="1700"/>
              </a:lnSpc>
              <a:buNone/>
            </a:pPr>
            <a:r>
              <a:rPr lang="en-US" sz="1350" dirty="0">
                <a:solidFill>
                  <a:srgbClr val="E0E4E6"/>
                </a:solidFill>
                <a:latin typeface="Cabin" pitchFamily="34" charset="0"/>
                <a:ea typeface="Cabin" pitchFamily="34" charset="-122"/>
                <a:cs typeface="Cabin" pitchFamily="34" charset="-120"/>
              </a:rPr>
              <a:t>IA Act</a:t>
            </a:r>
            <a:endParaRPr lang="en-US" sz="1350" dirty="0"/>
          </a:p>
        </p:txBody>
      </p:sp>
      <p:sp>
        <p:nvSpPr>
          <p:cNvPr id="11" name="Text 8"/>
          <p:cNvSpPr/>
          <p:nvPr/>
        </p:nvSpPr>
        <p:spPr>
          <a:xfrm>
            <a:off x="7694890" y="4771906"/>
            <a:ext cx="6322457"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Transparence sur l'utilisation, gouvernance des systèmes, gestion rigoureuse des risques</a:t>
            </a:r>
            <a:endParaRPr lang="en-US" sz="1500" dirty="0"/>
          </a:p>
        </p:txBody>
      </p:sp>
      <p:sp>
        <p:nvSpPr>
          <p:cNvPr id="12" name="Text 9"/>
          <p:cNvSpPr/>
          <p:nvPr/>
        </p:nvSpPr>
        <p:spPr>
          <a:xfrm>
            <a:off x="7507131" y="5757268"/>
            <a:ext cx="6682738"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Crimson Pro" pitchFamily="34" charset="0"/>
                <a:ea typeface="Crimson Pro" pitchFamily="34" charset="-122"/>
                <a:cs typeface="Crimson Pro" pitchFamily="34" charset="-120"/>
              </a:rPr>
              <a:t>Les bénéfices sont indéniables : gains de productivité, amélioration de la qualité, accélération des processus. Mais sans cadre de gouvernance strict, ces outils exposent l'entreprise à des sanctions potentiellement dévastatrices et à des pertes de données irréversibles.</a:t>
            </a:r>
            <a:endParaRPr lang="en-US" sz="1500" dirty="0"/>
          </a:p>
        </p:txBody>
      </p:sp>
      <p:sp>
        <p:nvSpPr>
          <p:cNvPr id="13" name="Text 10"/>
          <p:cNvSpPr/>
          <p:nvPr/>
        </p:nvSpPr>
        <p:spPr>
          <a:xfrm>
            <a:off x="7766804" y="7362260"/>
            <a:ext cx="6840736" cy="867339"/>
          </a:xfrm>
          <a:prstGeom prst="rect">
            <a:avLst/>
          </a:prstGeom>
          <a:noFill/>
          <a:ln/>
        </p:spPr>
        <p:txBody>
          <a:bodyPr wrap="none" lIns="0" tIns="0" rIns="0" bIns="0" rtlCol="0" anchor="t"/>
          <a:lstStyle/>
          <a:p>
            <a:pPr marL="0" indent="0" algn="l">
              <a:lnSpc>
                <a:spcPts val="2450"/>
              </a:lnSpc>
              <a:buNone/>
            </a:pPr>
            <a:r>
              <a:rPr lang="en-US" sz="1500" b="1" dirty="0">
                <a:solidFill>
                  <a:srgbClr val="E0E4E6"/>
                </a:solidFill>
                <a:latin typeface="Crimson Pro" pitchFamily="34" charset="0"/>
                <a:ea typeface="Crimson Pro" pitchFamily="34" charset="-122"/>
                <a:cs typeface="Crimson Pro" pitchFamily="34" charset="-120"/>
              </a:rPr>
              <a:t>Enjeu stratégique :</a:t>
            </a:r>
            <a:r>
              <a:rPr lang="en-US" sz="1500" dirty="0">
                <a:solidFill>
                  <a:srgbClr val="E0E4E6"/>
                </a:solidFill>
                <a:latin typeface="Crimson Pro" pitchFamily="34" charset="0"/>
                <a:ea typeface="Crimson Pro" pitchFamily="34" charset="-122"/>
                <a:cs typeface="Crimson Pro" pitchFamily="34" charset="-120"/>
              </a:rPr>
              <a:t> Encadrer les usages IA internes, éviter les fuites par inadvertance, </a:t>
            </a:r>
          </a:p>
          <a:p>
            <a:pPr marL="0" indent="0" algn="l">
              <a:lnSpc>
                <a:spcPts val="2450"/>
              </a:lnSpc>
              <a:buNone/>
            </a:pPr>
            <a:r>
              <a:rPr lang="en-US" sz="1500" dirty="0" err="1">
                <a:solidFill>
                  <a:srgbClr val="E0E4E6"/>
                </a:solidFill>
                <a:latin typeface="Crimson Pro" pitchFamily="34" charset="0"/>
                <a:ea typeface="Crimson Pro" pitchFamily="34" charset="-122"/>
                <a:cs typeface="Crimson Pro" pitchFamily="34" charset="-120"/>
              </a:rPr>
              <a:t>préparer</a:t>
            </a:r>
            <a:r>
              <a:rPr lang="en-US" sz="1500" dirty="0">
                <a:solidFill>
                  <a:srgbClr val="E0E4E6"/>
                </a:solidFill>
                <a:latin typeface="Crimson Pro" pitchFamily="34" charset="0"/>
                <a:ea typeface="Crimson Pro" pitchFamily="34" charset="-122"/>
                <a:cs typeface="Crimson Pro" pitchFamily="34" charset="-120"/>
              </a:rPr>
              <a:t> la conformité à l'IA Act qui s'appliquera progressivement entre 2025 et 2026.</a:t>
            </a:r>
            <a:endParaRPr lang="en-US" sz="1500" dirty="0"/>
          </a:p>
        </p:txBody>
      </p:sp>
      <p:sp>
        <p:nvSpPr>
          <p:cNvPr id="14" name="Shape 11"/>
          <p:cNvSpPr/>
          <p:nvPr/>
        </p:nvSpPr>
        <p:spPr>
          <a:xfrm>
            <a:off x="7491889" y="7368942"/>
            <a:ext cx="22860" cy="668536"/>
          </a:xfrm>
          <a:prstGeom prst="rect">
            <a:avLst/>
          </a:prstGeom>
          <a:solidFill>
            <a:srgbClr val="16FFBB"/>
          </a:solidFill>
          <a:ln/>
        </p:spPr>
        <p:txBody>
          <a:bodyPr/>
          <a:lstStyle/>
          <a:p>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1732</Words>
  <Application>Microsoft Office PowerPoint</Application>
  <PresentationFormat>Personalizzato</PresentationFormat>
  <Paragraphs>193</Paragraphs>
  <Slides>15</Slides>
  <Notes>15</Notes>
  <HiddenSlides>0</HiddenSlides>
  <MMClips>0</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Julien Winkin</dc:creator>
  <cp:lastModifiedBy>Julien Winkin</cp:lastModifiedBy>
  <cp:revision>3</cp:revision>
  <dcterms:created xsi:type="dcterms:W3CDTF">2025-12-05T09:15:18Z</dcterms:created>
  <dcterms:modified xsi:type="dcterms:W3CDTF">2025-12-15T08:45:21Z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ff0182e-963f-4ef5-b1a1-3ea19ab17465_Enabled">
    <vt:lpwstr>true</vt:lpwstr>
  </property>
  <property fmtid="{D5CDD505-2E9C-101B-9397-08002B2CF9AE}" pid="3" name="MSIP_Label_1ff0182e-963f-4ef5-b1a1-3ea19ab17465_SetDate">
    <vt:lpwstr>2025-12-05T09:43:00Z</vt:lpwstr>
  </property>
  <property fmtid="{D5CDD505-2E9C-101B-9397-08002B2CF9AE}" pid="4" name="MSIP_Label_1ff0182e-963f-4ef5-b1a1-3ea19ab17465_Method">
    <vt:lpwstr>Standard</vt:lpwstr>
  </property>
  <property fmtid="{D5CDD505-2E9C-101B-9397-08002B2CF9AE}" pid="5" name="MSIP_Label_1ff0182e-963f-4ef5-b1a1-3ea19ab17465_Name">
    <vt:lpwstr>Restricted</vt:lpwstr>
  </property>
  <property fmtid="{D5CDD505-2E9C-101B-9397-08002B2CF9AE}" pid="6" name="MSIP_Label_1ff0182e-963f-4ef5-b1a1-3ea19ab17465_SiteId">
    <vt:lpwstr>b8dc20fb-fa5f-42ad-a868-ba8b2acb198c</vt:lpwstr>
  </property>
  <property fmtid="{D5CDD505-2E9C-101B-9397-08002B2CF9AE}" pid="7" name="MSIP_Label_1ff0182e-963f-4ef5-b1a1-3ea19ab17465_ActionId">
    <vt:lpwstr>9d0fa76f-08c5-4e63-9aaf-1cf5b5e7821f</vt:lpwstr>
  </property>
  <property fmtid="{D5CDD505-2E9C-101B-9397-08002B2CF9AE}" pid="8" name="MSIP_Label_1ff0182e-963f-4ef5-b1a1-3ea19ab17465_ContentBits">
    <vt:lpwstr>0</vt:lpwstr>
  </property>
  <property fmtid="{D5CDD505-2E9C-101B-9397-08002B2CF9AE}" pid="9" name="MSIP_Label_1ff0182e-963f-4ef5-b1a1-3ea19ab17465_Tag">
    <vt:lpwstr>10, 3, 0, 1</vt:lpwstr>
  </property>
</Properties>
</file>