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4" r:id="rId6"/>
  </p:sldMasterIdLst>
  <p:notesMasterIdLst>
    <p:notesMasterId r:id="rId20"/>
  </p:notesMasterIdLst>
  <p:sldIdLst>
    <p:sldId id="475" r:id="rId7"/>
    <p:sldId id="2699" r:id="rId8"/>
    <p:sldId id="2146846686" r:id="rId9"/>
    <p:sldId id="2147474782" r:id="rId10"/>
    <p:sldId id="2147474777" r:id="rId11"/>
    <p:sldId id="2147474784" r:id="rId12"/>
    <p:sldId id="2147474785" r:id="rId13"/>
    <p:sldId id="2147474778" r:id="rId14"/>
    <p:sldId id="2147474786" r:id="rId15"/>
    <p:sldId id="2147474781" r:id="rId16"/>
    <p:sldId id="2147474780" r:id="rId17"/>
    <p:sldId id="2147474787" r:id="rId18"/>
    <p:sldId id="2147474788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6" pos="431" userDrawn="1">
          <p15:clr>
            <a:srgbClr val="A4A3A4"/>
          </p15:clr>
        </p15:guide>
        <p15:guide id="7" pos="5352">
          <p15:clr>
            <a:srgbClr val="A4A3A4"/>
          </p15:clr>
        </p15:guide>
        <p15:guide id="8" orient="horz" pos="16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ÉRISSÉ Vincent" initials="LV" lastIdx="1" clrIdx="0">
    <p:extLst>
      <p:ext uri="{19B8F6BF-5375-455C-9EA6-DF929625EA0E}">
        <p15:presenceInfo xmlns:p15="http://schemas.microsoft.com/office/powerpoint/2012/main" userId="S-1-5-21-2847936452-4204883276-53559066-643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34E79"/>
    <a:srgbClr val="24ABC4"/>
    <a:srgbClr val="427DB4"/>
    <a:srgbClr val="B7D0E6"/>
    <a:srgbClr val="D5F1F7"/>
    <a:srgbClr val="135967"/>
    <a:srgbClr val="DFF1E6"/>
    <a:srgbClr val="A4E2EE"/>
    <a:srgbClr val="9E7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6DA786-1ECB-48E2-88CD-0F4916437EE6}" v="10" dt="2025-04-23T09:54:20.6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>
        <p:guide pos="2880"/>
        <p:guide pos="431"/>
        <p:guide pos="5352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9A9D0D-A00A-42ED-98B1-BA41D25CD70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2BCDE6FA-EC28-4BBA-9B68-ECAC742CC3E1}">
      <dgm:prSet phldrT="[Texte]" custT="1"/>
      <dgm:spPr>
        <a:solidFill>
          <a:srgbClr val="134E79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60960" tIns="60960" rIns="60960" bIns="60960" numCol="1" spcCol="1270" anchor="ctr" anchorCtr="0"/>
        <a:lstStyle/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POC</a:t>
          </a:r>
        </a:p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2022</a:t>
          </a:r>
        </a:p>
      </dgm:t>
    </dgm:pt>
    <dgm:pt modelId="{55AC6BCB-261F-418C-A60B-C498C191AD9E}" type="parTrans" cxnId="{3FE8093F-2E66-48AD-8DD6-958AC7C0F032}">
      <dgm:prSet/>
      <dgm:spPr/>
      <dgm:t>
        <a:bodyPr/>
        <a:lstStyle/>
        <a:p>
          <a:endParaRPr lang="fr-FR"/>
        </a:p>
      </dgm:t>
    </dgm:pt>
    <dgm:pt modelId="{5639EC87-A381-4584-B619-0E147FAEE16D}" type="sibTrans" cxnId="{3FE8093F-2E66-48AD-8DD6-958AC7C0F032}">
      <dgm:prSet/>
      <dgm:spPr/>
      <dgm:t>
        <a:bodyPr/>
        <a:lstStyle/>
        <a:p>
          <a:endParaRPr lang="fr-FR"/>
        </a:p>
      </dgm:t>
    </dgm:pt>
    <dgm:pt modelId="{1BAF0A48-8B75-479D-B280-BF98E79495E0}">
      <dgm:prSet phldrT="[Texte]" custT="1"/>
      <dgm:spPr>
        <a:solidFill>
          <a:srgbClr val="134E79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60960" tIns="60960" rIns="60960" bIns="60960" numCol="1" spcCol="1270" anchor="ctr" anchorCtr="0"/>
        <a:lstStyle/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Cadrage fonctionnel &amp; Tech dont Archi</a:t>
          </a:r>
        </a:p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T1_2023</a:t>
          </a:r>
        </a:p>
      </dgm:t>
    </dgm:pt>
    <dgm:pt modelId="{22EF4300-AE0E-4EBC-9FCB-FA1120498951}" type="parTrans" cxnId="{1EBBD899-8D0B-44EB-A483-6DBA40E540CA}">
      <dgm:prSet/>
      <dgm:spPr/>
      <dgm:t>
        <a:bodyPr/>
        <a:lstStyle/>
        <a:p>
          <a:endParaRPr lang="fr-FR"/>
        </a:p>
      </dgm:t>
    </dgm:pt>
    <dgm:pt modelId="{53C05137-A569-4E73-9D6F-76639D44904F}" type="sibTrans" cxnId="{1EBBD899-8D0B-44EB-A483-6DBA40E540CA}">
      <dgm:prSet/>
      <dgm:spPr/>
      <dgm:t>
        <a:bodyPr/>
        <a:lstStyle/>
        <a:p>
          <a:endParaRPr lang="fr-FR"/>
        </a:p>
      </dgm:t>
    </dgm:pt>
    <dgm:pt modelId="{399048C8-2B0B-4484-8672-77BA62843B2D}">
      <dgm:prSet phldrT="[Texte]" custT="1"/>
      <dgm:spPr>
        <a:solidFill>
          <a:srgbClr val="134E79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60960" tIns="60960" rIns="60960" bIns="60960" numCol="1" spcCol="1270" anchor="ctr" anchorCtr="0"/>
        <a:lstStyle/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Implémentation plateforme H Prod dédiée</a:t>
          </a:r>
        </a:p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T2_2023</a:t>
          </a:r>
        </a:p>
      </dgm:t>
    </dgm:pt>
    <dgm:pt modelId="{104EAA47-0C98-454E-9156-79D804155470}" type="parTrans" cxnId="{773E0D9C-7A8B-4ECF-80B2-AF8EC1ABE7C8}">
      <dgm:prSet/>
      <dgm:spPr/>
      <dgm:t>
        <a:bodyPr/>
        <a:lstStyle/>
        <a:p>
          <a:endParaRPr lang="fr-FR"/>
        </a:p>
      </dgm:t>
    </dgm:pt>
    <dgm:pt modelId="{B6031ED9-1D9B-400D-AF0A-D2F6F7D7D64E}" type="sibTrans" cxnId="{773E0D9C-7A8B-4ECF-80B2-AF8EC1ABE7C8}">
      <dgm:prSet/>
      <dgm:spPr/>
      <dgm:t>
        <a:bodyPr/>
        <a:lstStyle/>
        <a:p>
          <a:endParaRPr lang="fr-FR"/>
        </a:p>
      </dgm:t>
    </dgm:pt>
    <dgm:pt modelId="{849184BF-4D37-4D63-B085-DE3328246F11}">
      <dgm:prSet phldrT="[Texte]" custT="1"/>
      <dgm:spPr>
        <a:solidFill>
          <a:srgbClr val="134E79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60960" tIns="60960" rIns="60960" bIns="60960" numCol="1" spcCol="1270" anchor="ctr" anchorCtr="0"/>
        <a:lstStyle/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Branchement de 30 Applications T3_2023</a:t>
          </a:r>
        </a:p>
      </dgm:t>
    </dgm:pt>
    <dgm:pt modelId="{1442917B-01EF-4863-9697-E1471CCA6894}" type="parTrans" cxnId="{E96CF9A8-FE52-41EE-984E-31FC943B349F}">
      <dgm:prSet/>
      <dgm:spPr/>
      <dgm:t>
        <a:bodyPr/>
        <a:lstStyle/>
        <a:p>
          <a:endParaRPr lang="fr-FR"/>
        </a:p>
      </dgm:t>
    </dgm:pt>
    <dgm:pt modelId="{6D2E7D59-7EE1-46F2-A7EE-86B907AC68DE}" type="sibTrans" cxnId="{E96CF9A8-FE52-41EE-984E-31FC943B349F}">
      <dgm:prSet/>
      <dgm:spPr/>
      <dgm:t>
        <a:bodyPr/>
        <a:lstStyle/>
        <a:p>
          <a:endParaRPr lang="fr-FR"/>
        </a:p>
      </dgm:t>
    </dgm:pt>
    <dgm:pt modelId="{02A2A702-33BF-40D5-AFAB-2353A73C9544}">
      <dgm:prSet phldrT="[Texte]" custT="1"/>
      <dgm:spPr>
        <a:solidFill>
          <a:srgbClr val="134E79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60960" tIns="60960" rIns="60960" bIns="6096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Data Discovery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30 Applications T4_2023</a:t>
          </a:r>
        </a:p>
      </dgm:t>
    </dgm:pt>
    <dgm:pt modelId="{2C2BA4A4-9FEE-4781-A120-2F1432FFED90}" type="parTrans" cxnId="{AE1DD5D6-75A2-4C16-848B-F1AD433F5E70}">
      <dgm:prSet/>
      <dgm:spPr/>
      <dgm:t>
        <a:bodyPr/>
        <a:lstStyle/>
        <a:p>
          <a:endParaRPr lang="fr-FR"/>
        </a:p>
      </dgm:t>
    </dgm:pt>
    <dgm:pt modelId="{FDD3E877-0CC0-40FE-BB89-F0ED9A24F204}" type="sibTrans" cxnId="{AE1DD5D6-75A2-4C16-848B-F1AD433F5E70}">
      <dgm:prSet/>
      <dgm:spPr/>
      <dgm:t>
        <a:bodyPr/>
        <a:lstStyle/>
        <a:p>
          <a:endParaRPr lang="fr-FR"/>
        </a:p>
      </dgm:t>
    </dgm:pt>
    <dgm:pt modelId="{755D4478-9657-416F-8031-D8B30746D8D3}" type="pres">
      <dgm:prSet presAssocID="{6A9A9D0D-A00A-42ED-98B1-BA41D25CD709}" presName="CompostProcess" presStyleCnt="0">
        <dgm:presLayoutVars>
          <dgm:dir/>
          <dgm:resizeHandles val="exact"/>
        </dgm:presLayoutVars>
      </dgm:prSet>
      <dgm:spPr/>
    </dgm:pt>
    <dgm:pt modelId="{44F91015-A2E0-413E-8724-B37D5F34B46A}" type="pres">
      <dgm:prSet presAssocID="{6A9A9D0D-A00A-42ED-98B1-BA41D25CD709}" presName="arrow" presStyleLbl="bgShp" presStyleIdx="0" presStyleCnt="1" custScaleX="115790" custLinFactNeighborX="0" custLinFactNeighborY="-24619"/>
      <dgm:spPr>
        <a:solidFill>
          <a:srgbClr val="D5F1F7"/>
        </a:solidFill>
      </dgm:spPr>
    </dgm:pt>
    <dgm:pt modelId="{CFD4BDA0-918C-4239-B9B9-BF21CE2982A2}" type="pres">
      <dgm:prSet presAssocID="{6A9A9D0D-A00A-42ED-98B1-BA41D25CD709}" presName="linearProcess" presStyleCnt="0"/>
      <dgm:spPr/>
    </dgm:pt>
    <dgm:pt modelId="{8745F58F-0CC5-4FE7-BC2D-6454448ED2F0}" type="pres">
      <dgm:prSet presAssocID="{2BCDE6FA-EC28-4BBA-9B68-ECAC742CC3E1}" presName="textNode" presStyleLbl="node1" presStyleIdx="0" presStyleCnt="5">
        <dgm:presLayoutVars>
          <dgm:bulletEnabled val="1"/>
        </dgm:presLayoutVars>
      </dgm:prSet>
      <dgm:spPr>
        <a:xfrm>
          <a:off x="2346" y="606763"/>
          <a:ext cx="1412354" cy="809018"/>
        </a:xfrm>
        <a:prstGeom prst="roundRect">
          <a:avLst/>
        </a:prstGeom>
      </dgm:spPr>
    </dgm:pt>
    <dgm:pt modelId="{ACF2576C-F886-4606-BC27-12F74AE5D0EB}" type="pres">
      <dgm:prSet presAssocID="{5639EC87-A381-4584-B619-0E147FAEE16D}" presName="sibTrans" presStyleCnt="0"/>
      <dgm:spPr/>
    </dgm:pt>
    <dgm:pt modelId="{6D240A5C-4019-43C7-9261-A113800A1372}" type="pres">
      <dgm:prSet presAssocID="{1BAF0A48-8B75-479D-B280-BF98E79495E0}" presName="textNode" presStyleLbl="node1" presStyleIdx="1" presStyleCnt="5">
        <dgm:presLayoutVars>
          <dgm:bulletEnabled val="1"/>
        </dgm:presLayoutVars>
      </dgm:prSet>
      <dgm:spPr>
        <a:xfrm>
          <a:off x="1650092" y="606763"/>
          <a:ext cx="1412354" cy="809018"/>
        </a:xfrm>
        <a:prstGeom prst="roundRect">
          <a:avLst/>
        </a:prstGeom>
      </dgm:spPr>
    </dgm:pt>
    <dgm:pt modelId="{3927AE30-2435-4947-85F0-82D2AFA22A06}" type="pres">
      <dgm:prSet presAssocID="{53C05137-A569-4E73-9D6F-76639D44904F}" presName="sibTrans" presStyleCnt="0"/>
      <dgm:spPr/>
    </dgm:pt>
    <dgm:pt modelId="{42A831D3-1C50-4516-8016-1D766CD310B1}" type="pres">
      <dgm:prSet presAssocID="{399048C8-2B0B-4484-8672-77BA62843B2D}" presName="textNode" presStyleLbl="node1" presStyleIdx="2" presStyleCnt="5">
        <dgm:presLayoutVars>
          <dgm:bulletEnabled val="1"/>
        </dgm:presLayoutVars>
      </dgm:prSet>
      <dgm:spPr>
        <a:xfrm>
          <a:off x="3297839" y="606763"/>
          <a:ext cx="1412354" cy="809018"/>
        </a:xfrm>
        <a:prstGeom prst="roundRect">
          <a:avLst/>
        </a:prstGeom>
      </dgm:spPr>
    </dgm:pt>
    <dgm:pt modelId="{9F3D1721-C23A-44AA-B8C7-6D6997DA2587}" type="pres">
      <dgm:prSet presAssocID="{B6031ED9-1D9B-400D-AF0A-D2F6F7D7D64E}" presName="sibTrans" presStyleCnt="0"/>
      <dgm:spPr/>
    </dgm:pt>
    <dgm:pt modelId="{B5CB9784-DF2D-4E4F-9E63-108BA371F101}" type="pres">
      <dgm:prSet presAssocID="{849184BF-4D37-4D63-B085-DE3328246F11}" presName="textNode" presStyleLbl="node1" presStyleIdx="3" presStyleCnt="5">
        <dgm:presLayoutVars>
          <dgm:bulletEnabled val="1"/>
        </dgm:presLayoutVars>
      </dgm:prSet>
      <dgm:spPr>
        <a:xfrm>
          <a:off x="4945586" y="606763"/>
          <a:ext cx="1412354" cy="809018"/>
        </a:xfrm>
        <a:prstGeom prst="roundRect">
          <a:avLst/>
        </a:prstGeom>
      </dgm:spPr>
    </dgm:pt>
    <dgm:pt modelId="{16CBE627-CE8B-4DF9-B890-09637191839F}" type="pres">
      <dgm:prSet presAssocID="{6D2E7D59-7EE1-46F2-A7EE-86B907AC68DE}" presName="sibTrans" presStyleCnt="0"/>
      <dgm:spPr/>
    </dgm:pt>
    <dgm:pt modelId="{2E69F2EA-6094-42F4-BEB2-49B90215CA08}" type="pres">
      <dgm:prSet presAssocID="{02A2A702-33BF-40D5-AFAB-2353A73C9544}" presName="textNode" presStyleLbl="node1" presStyleIdx="4" presStyleCnt="5">
        <dgm:presLayoutVars>
          <dgm:bulletEnabled val="1"/>
        </dgm:presLayoutVars>
      </dgm:prSet>
      <dgm:spPr>
        <a:xfrm>
          <a:off x="6593332" y="606763"/>
          <a:ext cx="1412354" cy="809018"/>
        </a:xfrm>
        <a:prstGeom prst="roundRect">
          <a:avLst/>
        </a:prstGeom>
      </dgm:spPr>
    </dgm:pt>
  </dgm:ptLst>
  <dgm:cxnLst>
    <dgm:cxn modelId="{24AA6E0D-6E29-4A5E-B852-CAE6AB4C1DD6}" type="presOf" srcId="{849184BF-4D37-4D63-B085-DE3328246F11}" destId="{B5CB9784-DF2D-4E4F-9E63-108BA371F101}" srcOrd="0" destOrd="0" presId="urn:microsoft.com/office/officeart/2005/8/layout/hProcess9"/>
    <dgm:cxn modelId="{3FE8093F-2E66-48AD-8DD6-958AC7C0F032}" srcId="{6A9A9D0D-A00A-42ED-98B1-BA41D25CD709}" destId="{2BCDE6FA-EC28-4BBA-9B68-ECAC742CC3E1}" srcOrd="0" destOrd="0" parTransId="{55AC6BCB-261F-418C-A60B-C498C191AD9E}" sibTransId="{5639EC87-A381-4584-B619-0E147FAEE16D}"/>
    <dgm:cxn modelId="{83830362-294A-45BC-A20F-0A063E856DB5}" type="presOf" srcId="{399048C8-2B0B-4484-8672-77BA62843B2D}" destId="{42A831D3-1C50-4516-8016-1D766CD310B1}" srcOrd="0" destOrd="0" presId="urn:microsoft.com/office/officeart/2005/8/layout/hProcess9"/>
    <dgm:cxn modelId="{9CB4EC74-7771-4AAA-8F79-B517B11A43F5}" type="presOf" srcId="{02A2A702-33BF-40D5-AFAB-2353A73C9544}" destId="{2E69F2EA-6094-42F4-BEB2-49B90215CA08}" srcOrd="0" destOrd="0" presId="urn:microsoft.com/office/officeart/2005/8/layout/hProcess9"/>
    <dgm:cxn modelId="{3681527D-CA8D-4ACE-ADCB-F28F2857C693}" type="presOf" srcId="{2BCDE6FA-EC28-4BBA-9B68-ECAC742CC3E1}" destId="{8745F58F-0CC5-4FE7-BC2D-6454448ED2F0}" srcOrd="0" destOrd="0" presId="urn:microsoft.com/office/officeart/2005/8/layout/hProcess9"/>
    <dgm:cxn modelId="{1EBBD899-8D0B-44EB-A483-6DBA40E540CA}" srcId="{6A9A9D0D-A00A-42ED-98B1-BA41D25CD709}" destId="{1BAF0A48-8B75-479D-B280-BF98E79495E0}" srcOrd="1" destOrd="0" parTransId="{22EF4300-AE0E-4EBC-9FCB-FA1120498951}" sibTransId="{53C05137-A569-4E73-9D6F-76639D44904F}"/>
    <dgm:cxn modelId="{773E0D9C-7A8B-4ECF-80B2-AF8EC1ABE7C8}" srcId="{6A9A9D0D-A00A-42ED-98B1-BA41D25CD709}" destId="{399048C8-2B0B-4484-8672-77BA62843B2D}" srcOrd="2" destOrd="0" parTransId="{104EAA47-0C98-454E-9156-79D804155470}" sibTransId="{B6031ED9-1D9B-400D-AF0A-D2F6F7D7D64E}"/>
    <dgm:cxn modelId="{E96CF9A8-FE52-41EE-984E-31FC943B349F}" srcId="{6A9A9D0D-A00A-42ED-98B1-BA41D25CD709}" destId="{849184BF-4D37-4D63-B085-DE3328246F11}" srcOrd="3" destOrd="0" parTransId="{1442917B-01EF-4863-9697-E1471CCA6894}" sibTransId="{6D2E7D59-7EE1-46F2-A7EE-86B907AC68DE}"/>
    <dgm:cxn modelId="{AE1DD5D6-75A2-4C16-848B-F1AD433F5E70}" srcId="{6A9A9D0D-A00A-42ED-98B1-BA41D25CD709}" destId="{02A2A702-33BF-40D5-AFAB-2353A73C9544}" srcOrd="4" destOrd="0" parTransId="{2C2BA4A4-9FEE-4781-A120-2F1432FFED90}" sibTransId="{FDD3E877-0CC0-40FE-BB89-F0ED9A24F204}"/>
    <dgm:cxn modelId="{7D6A7BD9-E88B-4210-876D-C5FAFF0DDFAF}" type="presOf" srcId="{6A9A9D0D-A00A-42ED-98B1-BA41D25CD709}" destId="{755D4478-9657-416F-8031-D8B30746D8D3}" srcOrd="0" destOrd="0" presId="urn:microsoft.com/office/officeart/2005/8/layout/hProcess9"/>
    <dgm:cxn modelId="{5C1661DF-9B70-452F-B6FD-745BC69F1700}" type="presOf" srcId="{1BAF0A48-8B75-479D-B280-BF98E79495E0}" destId="{6D240A5C-4019-43C7-9261-A113800A1372}" srcOrd="0" destOrd="0" presId="urn:microsoft.com/office/officeart/2005/8/layout/hProcess9"/>
    <dgm:cxn modelId="{F82556D5-2F29-40D5-9DC9-6BBA71736422}" type="presParOf" srcId="{755D4478-9657-416F-8031-D8B30746D8D3}" destId="{44F91015-A2E0-413E-8724-B37D5F34B46A}" srcOrd="0" destOrd="0" presId="urn:microsoft.com/office/officeart/2005/8/layout/hProcess9"/>
    <dgm:cxn modelId="{64AE458B-A9A9-4EB5-A8EB-BA77761012B7}" type="presParOf" srcId="{755D4478-9657-416F-8031-D8B30746D8D3}" destId="{CFD4BDA0-918C-4239-B9B9-BF21CE2982A2}" srcOrd="1" destOrd="0" presId="urn:microsoft.com/office/officeart/2005/8/layout/hProcess9"/>
    <dgm:cxn modelId="{95A1B650-34AB-4232-810F-0B81A93847E1}" type="presParOf" srcId="{CFD4BDA0-918C-4239-B9B9-BF21CE2982A2}" destId="{8745F58F-0CC5-4FE7-BC2D-6454448ED2F0}" srcOrd="0" destOrd="0" presId="urn:microsoft.com/office/officeart/2005/8/layout/hProcess9"/>
    <dgm:cxn modelId="{5A1CC750-6543-498F-8E88-4E5EBAC26095}" type="presParOf" srcId="{CFD4BDA0-918C-4239-B9B9-BF21CE2982A2}" destId="{ACF2576C-F886-4606-BC27-12F74AE5D0EB}" srcOrd="1" destOrd="0" presId="urn:microsoft.com/office/officeart/2005/8/layout/hProcess9"/>
    <dgm:cxn modelId="{1A57330A-4278-4198-B382-219599D94957}" type="presParOf" srcId="{CFD4BDA0-918C-4239-B9B9-BF21CE2982A2}" destId="{6D240A5C-4019-43C7-9261-A113800A1372}" srcOrd="2" destOrd="0" presId="urn:microsoft.com/office/officeart/2005/8/layout/hProcess9"/>
    <dgm:cxn modelId="{F8DEA2C7-E34F-4541-A903-EF8E0381138C}" type="presParOf" srcId="{CFD4BDA0-918C-4239-B9B9-BF21CE2982A2}" destId="{3927AE30-2435-4947-85F0-82D2AFA22A06}" srcOrd="3" destOrd="0" presId="urn:microsoft.com/office/officeart/2005/8/layout/hProcess9"/>
    <dgm:cxn modelId="{CC84DC56-D2D6-4248-B896-BA0E96755A69}" type="presParOf" srcId="{CFD4BDA0-918C-4239-B9B9-BF21CE2982A2}" destId="{42A831D3-1C50-4516-8016-1D766CD310B1}" srcOrd="4" destOrd="0" presId="urn:microsoft.com/office/officeart/2005/8/layout/hProcess9"/>
    <dgm:cxn modelId="{43EFF137-B5F8-45AB-BDE1-1B37D05416C3}" type="presParOf" srcId="{CFD4BDA0-918C-4239-B9B9-BF21CE2982A2}" destId="{9F3D1721-C23A-44AA-B8C7-6D6997DA2587}" srcOrd="5" destOrd="0" presId="urn:microsoft.com/office/officeart/2005/8/layout/hProcess9"/>
    <dgm:cxn modelId="{C3CE14F1-EF64-4C47-8B8B-80A7ACFCDD6A}" type="presParOf" srcId="{CFD4BDA0-918C-4239-B9B9-BF21CE2982A2}" destId="{B5CB9784-DF2D-4E4F-9E63-108BA371F101}" srcOrd="6" destOrd="0" presId="urn:microsoft.com/office/officeart/2005/8/layout/hProcess9"/>
    <dgm:cxn modelId="{E1502B85-95D7-475A-9EEB-0D13EE015F00}" type="presParOf" srcId="{CFD4BDA0-918C-4239-B9B9-BF21CE2982A2}" destId="{16CBE627-CE8B-4DF9-B890-09637191839F}" srcOrd="7" destOrd="0" presId="urn:microsoft.com/office/officeart/2005/8/layout/hProcess9"/>
    <dgm:cxn modelId="{2BA17752-AA52-470F-B977-8EC73F704DD4}" type="presParOf" srcId="{CFD4BDA0-918C-4239-B9B9-BF21CE2982A2}" destId="{2E69F2EA-6094-42F4-BEB2-49B90215CA08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9A9D0D-A00A-42ED-98B1-BA41D25CD70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2BCDE6FA-EC28-4BBA-9B68-ECAC742CC3E1}">
      <dgm:prSet phldrT="[Texte]" custT="1"/>
      <dgm:spPr>
        <a:solidFill>
          <a:srgbClr val="134E79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60960" tIns="60960" rIns="60960" bIns="60960" numCol="1" spcCol="1270" anchor="ctr" anchorCtr="0"/>
        <a:lstStyle/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Identification DCP</a:t>
          </a:r>
        </a:p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100" kern="1200" dirty="0" err="1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Métadata</a:t>
          </a: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/Schéma</a:t>
          </a:r>
        </a:p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30 Applications T1_2024</a:t>
          </a:r>
        </a:p>
      </dgm:t>
    </dgm:pt>
    <dgm:pt modelId="{55AC6BCB-261F-418C-A60B-C498C191AD9E}" type="parTrans" cxnId="{3FE8093F-2E66-48AD-8DD6-958AC7C0F032}">
      <dgm:prSet/>
      <dgm:spPr/>
      <dgm:t>
        <a:bodyPr/>
        <a:lstStyle/>
        <a:p>
          <a:endParaRPr lang="fr-FR"/>
        </a:p>
      </dgm:t>
    </dgm:pt>
    <dgm:pt modelId="{5639EC87-A381-4584-B619-0E147FAEE16D}" type="sibTrans" cxnId="{3FE8093F-2E66-48AD-8DD6-958AC7C0F032}">
      <dgm:prSet/>
      <dgm:spPr/>
      <dgm:t>
        <a:bodyPr/>
        <a:lstStyle/>
        <a:p>
          <a:endParaRPr lang="fr-FR"/>
        </a:p>
      </dgm:t>
    </dgm:pt>
    <dgm:pt modelId="{1BAF0A48-8B75-479D-B280-BF98E79495E0}">
      <dgm:prSet phldrT="[Texte]" custT="1"/>
      <dgm:spPr>
        <a:solidFill>
          <a:srgbClr val="134E79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60960" tIns="60960" rIns="60960" bIns="60960" numCol="1" spcCol="1270" anchor="ctr" anchorCtr="0"/>
        <a:lstStyle/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Génération de scripts d’anonymisation brute/ ciblée</a:t>
          </a:r>
        </a:p>
        <a:p>
          <a:pPr marL="0"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T2/T3_2024</a:t>
          </a:r>
        </a:p>
      </dgm:t>
    </dgm:pt>
    <dgm:pt modelId="{22EF4300-AE0E-4EBC-9FCB-FA1120498951}" type="parTrans" cxnId="{1EBBD899-8D0B-44EB-A483-6DBA40E540CA}">
      <dgm:prSet/>
      <dgm:spPr/>
      <dgm:t>
        <a:bodyPr/>
        <a:lstStyle/>
        <a:p>
          <a:endParaRPr lang="fr-FR"/>
        </a:p>
      </dgm:t>
    </dgm:pt>
    <dgm:pt modelId="{53C05137-A569-4E73-9D6F-76639D44904F}" type="sibTrans" cxnId="{1EBBD899-8D0B-44EB-A483-6DBA40E540CA}">
      <dgm:prSet/>
      <dgm:spPr/>
      <dgm:t>
        <a:bodyPr/>
        <a:lstStyle/>
        <a:p>
          <a:endParaRPr lang="fr-FR"/>
        </a:p>
      </dgm:t>
    </dgm:pt>
    <dgm:pt modelId="{399048C8-2B0B-4484-8672-77BA62843B2D}">
      <dgm:prSet phldrT="[Texte]" custT="1"/>
      <dgm:spPr>
        <a:solidFill>
          <a:srgbClr val="134E79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60960" tIns="60960" rIns="60960" bIns="60960" numCol="1" spcCol="1270" anchor="ctr" anchorCtr="0"/>
        <a:lstStyle/>
        <a:p>
          <a:pPr marL="0"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Qualification MOE et validation MOA /Métiers T4_2024 et T1_2025</a:t>
          </a:r>
        </a:p>
      </dgm:t>
    </dgm:pt>
    <dgm:pt modelId="{104EAA47-0C98-454E-9156-79D804155470}" type="parTrans" cxnId="{773E0D9C-7A8B-4ECF-80B2-AF8EC1ABE7C8}">
      <dgm:prSet/>
      <dgm:spPr/>
      <dgm:t>
        <a:bodyPr/>
        <a:lstStyle/>
        <a:p>
          <a:endParaRPr lang="fr-FR"/>
        </a:p>
      </dgm:t>
    </dgm:pt>
    <dgm:pt modelId="{B6031ED9-1D9B-400D-AF0A-D2F6F7D7D64E}" type="sibTrans" cxnId="{773E0D9C-7A8B-4ECF-80B2-AF8EC1ABE7C8}">
      <dgm:prSet/>
      <dgm:spPr/>
      <dgm:t>
        <a:bodyPr/>
        <a:lstStyle/>
        <a:p>
          <a:endParaRPr lang="fr-FR"/>
        </a:p>
      </dgm:t>
    </dgm:pt>
    <dgm:pt modelId="{02A2A702-33BF-40D5-AFAB-2353A73C9544}">
      <dgm:prSet phldrT="[Texte]" custT="1"/>
      <dgm:spPr>
        <a:solidFill>
          <a:srgbClr val="134E79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60960" tIns="60960" rIns="60960" bIns="60960" numCol="1" spcCol="1270" anchor="ctr" anchorCtr="0"/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MEP env. Prod T1_2025</a:t>
          </a:r>
        </a:p>
      </dgm:t>
    </dgm:pt>
    <dgm:pt modelId="{2C2BA4A4-9FEE-4781-A120-2F1432FFED90}" type="parTrans" cxnId="{AE1DD5D6-75A2-4C16-848B-F1AD433F5E70}">
      <dgm:prSet/>
      <dgm:spPr/>
      <dgm:t>
        <a:bodyPr/>
        <a:lstStyle/>
        <a:p>
          <a:endParaRPr lang="fr-FR"/>
        </a:p>
      </dgm:t>
    </dgm:pt>
    <dgm:pt modelId="{FDD3E877-0CC0-40FE-BB89-F0ED9A24F204}" type="sibTrans" cxnId="{AE1DD5D6-75A2-4C16-848B-F1AD433F5E70}">
      <dgm:prSet/>
      <dgm:spPr/>
      <dgm:t>
        <a:bodyPr/>
        <a:lstStyle/>
        <a:p>
          <a:endParaRPr lang="fr-FR"/>
        </a:p>
      </dgm:t>
    </dgm:pt>
    <dgm:pt modelId="{98C81450-B8F3-4FFB-96AB-EB441243A510}">
      <dgm:prSet phldr="0" custT="1"/>
      <dgm:spPr>
        <a:solidFill>
          <a:srgbClr val="134E79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60960" tIns="60960" rIns="60960" bIns="60960" numCol="1" spcCol="1270" anchor="ctr" anchorCtr="0"/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Tests et Ordonnancement  pour env. Prod T1_2025</a:t>
          </a:r>
          <a:endParaRPr lang="en-US" sz="1100" kern="1200" dirty="0">
            <a:solidFill>
              <a:prstClr val="white"/>
            </a:solidFill>
            <a:latin typeface="Poppins" panose="00000500000000000000" pitchFamily="2" charset="0"/>
            <a:ea typeface="+mn-ea"/>
            <a:cs typeface="Poppins" panose="00000500000000000000" pitchFamily="2" charset="0"/>
          </a:endParaRPr>
        </a:p>
      </dgm:t>
    </dgm:pt>
    <dgm:pt modelId="{A90F71FD-7164-46A1-8E4B-A5E162191C5B}" type="parTrans" cxnId="{0472B199-7119-4115-BEF0-8E6C77C5D50C}">
      <dgm:prSet/>
      <dgm:spPr/>
      <dgm:t>
        <a:bodyPr/>
        <a:lstStyle/>
        <a:p>
          <a:endParaRPr lang="fr-FR"/>
        </a:p>
      </dgm:t>
    </dgm:pt>
    <dgm:pt modelId="{D0428E8E-D87D-4A43-904B-546E2B2A9CC9}" type="sibTrans" cxnId="{0472B199-7119-4115-BEF0-8E6C77C5D50C}">
      <dgm:prSet/>
      <dgm:spPr/>
      <dgm:t>
        <a:bodyPr/>
        <a:lstStyle/>
        <a:p>
          <a:endParaRPr lang="fr-FR"/>
        </a:p>
      </dgm:t>
    </dgm:pt>
    <dgm:pt modelId="{49D8756F-B1F0-4771-A9BB-96B1E866F0A2}">
      <dgm:prSet phldr="0" custT="1"/>
      <dgm:spPr>
        <a:solidFill>
          <a:srgbClr val="134E79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60960" tIns="60960" rIns="60960" bIns="60960" numCol="1" spcCol="1270" anchor="ctr" anchorCtr="0"/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MEP Anonymisation Hors-Prod février 2025</a:t>
          </a:r>
        </a:p>
      </dgm:t>
    </dgm:pt>
    <dgm:pt modelId="{3B41F55C-8A6D-403B-BA3F-8CBD34AB861C}" type="parTrans" cxnId="{A4296307-6295-4583-B964-FBE8EB68D4F5}">
      <dgm:prSet/>
      <dgm:spPr/>
      <dgm:t>
        <a:bodyPr/>
        <a:lstStyle/>
        <a:p>
          <a:endParaRPr lang="fr-FR"/>
        </a:p>
      </dgm:t>
    </dgm:pt>
    <dgm:pt modelId="{71280612-E561-48E8-B56E-4056C6926051}" type="sibTrans" cxnId="{A4296307-6295-4583-B964-FBE8EB68D4F5}">
      <dgm:prSet/>
      <dgm:spPr/>
      <dgm:t>
        <a:bodyPr/>
        <a:lstStyle/>
        <a:p>
          <a:endParaRPr lang="fr-FR"/>
        </a:p>
      </dgm:t>
    </dgm:pt>
    <dgm:pt modelId="{755D4478-9657-416F-8031-D8B30746D8D3}" type="pres">
      <dgm:prSet presAssocID="{6A9A9D0D-A00A-42ED-98B1-BA41D25CD709}" presName="CompostProcess" presStyleCnt="0">
        <dgm:presLayoutVars>
          <dgm:dir/>
          <dgm:resizeHandles val="exact"/>
        </dgm:presLayoutVars>
      </dgm:prSet>
      <dgm:spPr/>
    </dgm:pt>
    <dgm:pt modelId="{44F91015-A2E0-413E-8724-B37D5F34B46A}" type="pres">
      <dgm:prSet presAssocID="{6A9A9D0D-A00A-42ED-98B1-BA41D25CD709}" presName="arrow" presStyleLbl="bgShp" presStyleIdx="0" presStyleCnt="1" custScaleX="115790" custLinFactNeighborX="1170" custLinFactNeighborY="-6536"/>
      <dgm:spPr>
        <a:solidFill>
          <a:srgbClr val="D5F1F7"/>
        </a:solidFill>
      </dgm:spPr>
    </dgm:pt>
    <dgm:pt modelId="{CFD4BDA0-918C-4239-B9B9-BF21CE2982A2}" type="pres">
      <dgm:prSet presAssocID="{6A9A9D0D-A00A-42ED-98B1-BA41D25CD709}" presName="linearProcess" presStyleCnt="0"/>
      <dgm:spPr/>
    </dgm:pt>
    <dgm:pt modelId="{8745F58F-0CC5-4FE7-BC2D-6454448ED2F0}" type="pres">
      <dgm:prSet presAssocID="{2BCDE6FA-EC28-4BBA-9B68-ECAC742CC3E1}" presName="textNode" presStyleLbl="node1" presStyleIdx="0" presStyleCnt="6" custScaleX="175328">
        <dgm:presLayoutVars>
          <dgm:bulletEnabled val="1"/>
        </dgm:presLayoutVars>
      </dgm:prSet>
      <dgm:spPr>
        <a:xfrm>
          <a:off x="5067" y="606763"/>
          <a:ext cx="1217353" cy="809018"/>
        </a:xfrm>
        <a:prstGeom prst="roundRect">
          <a:avLst/>
        </a:prstGeom>
      </dgm:spPr>
    </dgm:pt>
    <dgm:pt modelId="{ACF2576C-F886-4606-BC27-12F74AE5D0EB}" type="pres">
      <dgm:prSet presAssocID="{5639EC87-A381-4584-B619-0E147FAEE16D}" presName="sibTrans" presStyleCnt="0"/>
      <dgm:spPr/>
    </dgm:pt>
    <dgm:pt modelId="{6D240A5C-4019-43C7-9261-A113800A1372}" type="pres">
      <dgm:prSet presAssocID="{1BAF0A48-8B75-479D-B280-BF98E79495E0}" presName="textNode" presStyleLbl="node1" presStyleIdx="1" presStyleCnt="6" custScaleX="199395">
        <dgm:presLayoutVars>
          <dgm:bulletEnabled val="1"/>
        </dgm:presLayoutVars>
      </dgm:prSet>
      <dgm:spPr>
        <a:xfrm>
          <a:off x="1344922" y="606763"/>
          <a:ext cx="1217353" cy="809018"/>
        </a:xfrm>
        <a:prstGeom prst="roundRect">
          <a:avLst/>
        </a:prstGeom>
      </dgm:spPr>
    </dgm:pt>
    <dgm:pt modelId="{3927AE30-2435-4947-85F0-82D2AFA22A06}" type="pres">
      <dgm:prSet presAssocID="{53C05137-A569-4E73-9D6F-76639D44904F}" presName="sibTrans" presStyleCnt="0"/>
      <dgm:spPr/>
    </dgm:pt>
    <dgm:pt modelId="{42A831D3-1C50-4516-8016-1D766CD310B1}" type="pres">
      <dgm:prSet presAssocID="{399048C8-2B0B-4484-8672-77BA62843B2D}" presName="textNode" presStyleLbl="node1" presStyleIdx="2" presStyleCnt="6" custScaleX="186988">
        <dgm:presLayoutVars>
          <dgm:bulletEnabled val="1"/>
        </dgm:presLayoutVars>
      </dgm:prSet>
      <dgm:spPr>
        <a:xfrm>
          <a:off x="2684776" y="606763"/>
          <a:ext cx="1217353" cy="809018"/>
        </a:xfrm>
        <a:prstGeom prst="roundRect">
          <a:avLst/>
        </a:prstGeom>
      </dgm:spPr>
    </dgm:pt>
    <dgm:pt modelId="{9F3D1721-C23A-44AA-B8C7-6D6997DA2587}" type="pres">
      <dgm:prSet presAssocID="{B6031ED9-1D9B-400D-AF0A-D2F6F7D7D64E}" presName="sibTrans" presStyleCnt="0"/>
      <dgm:spPr/>
    </dgm:pt>
    <dgm:pt modelId="{F2A63404-83D1-45D1-8B07-DAF57FAC6EE7}" type="pres">
      <dgm:prSet presAssocID="{49D8756F-B1F0-4771-A9BB-96B1E866F0A2}" presName="textNode" presStyleLbl="node1" presStyleIdx="3" presStyleCnt="6" custScaleX="147904">
        <dgm:presLayoutVars>
          <dgm:bulletEnabled val="1"/>
        </dgm:presLayoutVars>
      </dgm:prSet>
      <dgm:spPr>
        <a:xfrm>
          <a:off x="4024630" y="606763"/>
          <a:ext cx="1217353" cy="809018"/>
        </a:xfrm>
        <a:prstGeom prst="roundRect">
          <a:avLst/>
        </a:prstGeom>
      </dgm:spPr>
    </dgm:pt>
    <dgm:pt modelId="{92F751A3-F0CF-4C24-8282-6190B5814A41}" type="pres">
      <dgm:prSet presAssocID="{71280612-E561-48E8-B56E-4056C6926051}" presName="sibTrans" presStyleCnt="0"/>
      <dgm:spPr/>
    </dgm:pt>
    <dgm:pt modelId="{DF3021AD-E596-4D1B-A5FC-A72D71B1A1FA}" type="pres">
      <dgm:prSet presAssocID="{98C81450-B8F3-4FFB-96AB-EB441243A510}" presName="textNode" presStyleLbl="node1" presStyleIdx="4" presStyleCnt="6" custScaleX="166731">
        <dgm:presLayoutVars>
          <dgm:bulletEnabled val="1"/>
        </dgm:presLayoutVars>
      </dgm:prSet>
      <dgm:spPr>
        <a:xfrm>
          <a:off x="5364484" y="606763"/>
          <a:ext cx="1217353" cy="809018"/>
        </a:xfrm>
        <a:prstGeom prst="roundRect">
          <a:avLst/>
        </a:prstGeom>
      </dgm:spPr>
    </dgm:pt>
    <dgm:pt modelId="{9873404C-9056-4EB0-B2BA-8D7C50295A9C}" type="pres">
      <dgm:prSet presAssocID="{D0428E8E-D87D-4A43-904B-546E2B2A9CC9}" presName="sibTrans" presStyleCnt="0"/>
      <dgm:spPr/>
    </dgm:pt>
    <dgm:pt modelId="{2E69F2EA-6094-42F4-BEB2-49B90215CA08}" type="pres">
      <dgm:prSet presAssocID="{02A2A702-33BF-40D5-AFAB-2353A73C9544}" presName="textNode" presStyleLbl="node1" presStyleIdx="5" presStyleCnt="6">
        <dgm:presLayoutVars>
          <dgm:bulletEnabled val="1"/>
        </dgm:presLayoutVars>
      </dgm:prSet>
      <dgm:spPr>
        <a:xfrm>
          <a:off x="6704338" y="606763"/>
          <a:ext cx="1217353" cy="809018"/>
        </a:xfrm>
        <a:prstGeom prst="roundRect">
          <a:avLst/>
        </a:prstGeom>
      </dgm:spPr>
    </dgm:pt>
  </dgm:ptLst>
  <dgm:cxnLst>
    <dgm:cxn modelId="{A4296307-6295-4583-B964-FBE8EB68D4F5}" srcId="{6A9A9D0D-A00A-42ED-98B1-BA41D25CD709}" destId="{49D8756F-B1F0-4771-A9BB-96B1E866F0A2}" srcOrd="3" destOrd="0" parTransId="{3B41F55C-8A6D-403B-BA3F-8CBD34AB861C}" sibTransId="{71280612-E561-48E8-B56E-4056C6926051}"/>
    <dgm:cxn modelId="{3FE8093F-2E66-48AD-8DD6-958AC7C0F032}" srcId="{6A9A9D0D-A00A-42ED-98B1-BA41D25CD709}" destId="{2BCDE6FA-EC28-4BBA-9B68-ECAC742CC3E1}" srcOrd="0" destOrd="0" parTransId="{55AC6BCB-261F-418C-A60B-C498C191AD9E}" sibTransId="{5639EC87-A381-4584-B619-0E147FAEE16D}"/>
    <dgm:cxn modelId="{981E3474-4C50-40C5-9760-1DFBD487E4E3}" type="presOf" srcId="{02A2A702-33BF-40D5-AFAB-2353A73C9544}" destId="{2E69F2EA-6094-42F4-BEB2-49B90215CA08}" srcOrd="0" destOrd="0" presId="urn:microsoft.com/office/officeart/2005/8/layout/hProcess9"/>
    <dgm:cxn modelId="{A9D9065A-003C-4F1C-9D12-4B9FC360D7EA}" type="presOf" srcId="{2BCDE6FA-EC28-4BBA-9B68-ECAC742CC3E1}" destId="{8745F58F-0CC5-4FE7-BC2D-6454448ED2F0}" srcOrd="0" destOrd="0" presId="urn:microsoft.com/office/officeart/2005/8/layout/hProcess9"/>
    <dgm:cxn modelId="{0472B199-7119-4115-BEF0-8E6C77C5D50C}" srcId="{6A9A9D0D-A00A-42ED-98B1-BA41D25CD709}" destId="{98C81450-B8F3-4FFB-96AB-EB441243A510}" srcOrd="4" destOrd="0" parTransId="{A90F71FD-7164-46A1-8E4B-A5E162191C5B}" sibTransId="{D0428E8E-D87D-4A43-904B-546E2B2A9CC9}"/>
    <dgm:cxn modelId="{1EBBD899-8D0B-44EB-A483-6DBA40E540CA}" srcId="{6A9A9D0D-A00A-42ED-98B1-BA41D25CD709}" destId="{1BAF0A48-8B75-479D-B280-BF98E79495E0}" srcOrd="1" destOrd="0" parTransId="{22EF4300-AE0E-4EBC-9FCB-FA1120498951}" sibTransId="{53C05137-A569-4E73-9D6F-76639D44904F}"/>
    <dgm:cxn modelId="{773E0D9C-7A8B-4ECF-80B2-AF8EC1ABE7C8}" srcId="{6A9A9D0D-A00A-42ED-98B1-BA41D25CD709}" destId="{399048C8-2B0B-4484-8672-77BA62843B2D}" srcOrd="2" destOrd="0" parTransId="{104EAA47-0C98-454E-9156-79D804155470}" sibTransId="{B6031ED9-1D9B-400D-AF0A-D2F6F7D7D64E}"/>
    <dgm:cxn modelId="{600449B3-9A88-41ED-9961-96324704D3DE}" type="presOf" srcId="{1BAF0A48-8B75-479D-B280-BF98E79495E0}" destId="{6D240A5C-4019-43C7-9261-A113800A1372}" srcOrd="0" destOrd="0" presId="urn:microsoft.com/office/officeart/2005/8/layout/hProcess9"/>
    <dgm:cxn modelId="{00C80BCE-2C5A-4F59-861A-65D6E1400477}" type="presOf" srcId="{98C81450-B8F3-4FFB-96AB-EB441243A510}" destId="{DF3021AD-E596-4D1B-A5FC-A72D71B1A1FA}" srcOrd="0" destOrd="0" presId="urn:microsoft.com/office/officeart/2005/8/layout/hProcess9"/>
    <dgm:cxn modelId="{AE1DD5D6-75A2-4C16-848B-F1AD433F5E70}" srcId="{6A9A9D0D-A00A-42ED-98B1-BA41D25CD709}" destId="{02A2A702-33BF-40D5-AFAB-2353A73C9544}" srcOrd="5" destOrd="0" parTransId="{2C2BA4A4-9FEE-4781-A120-2F1432FFED90}" sibTransId="{FDD3E877-0CC0-40FE-BB89-F0ED9A24F204}"/>
    <dgm:cxn modelId="{7D6A7BD9-E88B-4210-876D-C5FAFF0DDFAF}" type="presOf" srcId="{6A9A9D0D-A00A-42ED-98B1-BA41D25CD709}" destId="{755D4478-9657-416F-8031-D8B30746D8D3}" srcOrd="0" destOrd="0" presId="urn:microsoft.com/office/officeart/2005/8/layout/hProcess9"/>
    <dgm:cxn modelId="{E97721E5-EB31-4B28-887B-29A77EF07578}" type="presOf" srcId="{399048C8-2B0B-4484-8672-77BA62843B2D}" destId="{42A831D3-1C50-4516-8016-1D766CD310B1}" srcOrd="0" destOrd="0" presId="urn:microsoft.com/office/officeart/2005/8/layout/hProcess9"/>
    <dgm:cxn modelId="{4732B3F2-880B-4B3A-BC68-35D5DA5AD7C7}" type="presOf" srcId="{49D8756F-B1F0-4771-A9BB-96B1E866F0A2}" destId="{F2A63404-83D1-45D1-8B07-DAF57FAC6EE7}" srcOrd="0" destOrd="0" presId="urn:microsoft.com/office/officeart/2005/8/layout/hProcess9"/>
    <dgm:cxn modelId="{28E3EB96-00C6-47BF-8725-BD9348CC4A0C}" type="presParOf" srcId="{755D4478-9657-416F-8031-D8B30746D8D3}" destId="{44F91015-A2E0-413E-8724-B37D5F34B46A}" srcOrd="0" destOrd="0" presId="urn:microsoft.com/office/officeart/2005/8/layout/hProcess9"/>
    <dgm:cxn modelId="{96CC02C5-0586-4700-8AEF-19E5A8B3C9C7}" type="presParOf" srcId="{755D4478-9657-416F-8031-D8B30746D8D3}" destId="{CFD4BDA0-918C-4239-B9B9-BF21CE2982A2}" srcOrd="1" destOrd="0" presId="urn:microsoft.com/office/officeart/2005/8/layout/hProcess9"/>
    <dgm:cxn modelId="{D744208A-705A-4F74-93C0-A6D3D78EA7F1}" type="presParOf" srcId="{CFD4BDA0-918C-4239-B9B9-BF21CE2982A2}" destId="{8745F58F-0CC5-4FE7-BC2D-6454448ED2F0}" srcOrd="0" destOrd="0" presId="urn:microsoft.com/office/officeart/2005/8/layout/hProcess9"/>
    <dgm:cxn modelId="{646D000F-B801-42B6-8701-8F6B70D9F95C}" type="presParOf" srcId="{CFD4BDA0-918C-4239-B9B9-BF21CE2982A2}" destId="{ACF2576C-F886-4606-BC27-12F74AE5D0EB}" srcOrd="1" destOrd="0" presId="urn:microsoft.com/office/officeart/2005/8/layout/hProcess9"/>
    <dgm:cxn modelId="{69BF16FF-64DF-4306-A5E9-B077E4787D75}" type="presParOf" srcId="{CFD4BDA0-918C-4239-B9B9-BF21CE2982A2}" destId="{6D240A5C-4019-43C7-9261-A113800A1372}" srcOrd="2" destOrd="0" presId="urn:microsoft.com/office/officeart/2005/8/layout/hProcess9"/>
    <dgm:cxn modelId="{3DDD55A0-8A4F-4015-9C18-6C67A5E0E181}" type="presParOf" srcId="{CFD4BDA0-918C-4239-B9B9-BF21CE2982A2}" destId="{3927AE30-2435-4947-85F0-82D2AFA22A06}" srcOrd="3" destOrd="0" presId="urn:microsoft.com/office/officeart/2005/8/layout/hProcess9"/>
    <dgm:cxn modelId="{56742795-7D35-4C6B-829D-706D29F5409D}" type="presParOf" srcId="{CFD4BDA0-918C-4239-B9B9-BF21CE2982A2}" destId="{42A831D3-1C50-4516-8016-1D766CD310B1}" srcOrd="4" destOrd="0" presId="urn:microsoft.com/office/officeart/2005/8/layout/hProcess9"/>
    <dgm:cxn modelId="{37C0BE41-2CB5-4B01-9F08-3E442ED829C6}" type="presParOf" srcId="{CFD4BDA0-918C-4239-B9B9-BF21CE2982A2}" destId="{9F3D1721-C23A-44AA-B8C7-6D6997DA2587}" srcOrd="5" destOrd="0" presId="urn:microsoft.com/office/officeart/2005/8/layout/hProcess9"/>
    <dgm:cxn modelId="{51E6AD61-41CB-44DE-B285-E7959E92DEA9}" type="presParOf" srcId="{CFD4BDA0-918C-4239-B9B9-BF21CE2982A2}" destId="{F2A63404-83D1-45D1-8B07-DAF57FAC6EE7}" srcOrd="6" destOrd="0" presId="urn:microsoft.com/office/officeart/2005/8/layout/hProcess9"/>
    <dgm:cxn modelId="{92B69176-9159-4820-BE0C-2C993DBE130C}" type="presParOf" srcId="{CFD4BDA0-918C-4239-B9B9-BF21CE2982A2}" destId="{92F751A3-F0CF-4C24-8282-6190B5814A41}" srcOrd="7" destOrd="0" presId="urn:microsoft.com/office/officeart/2005/8/layout/hProcess9"/>
    <dgm:cxn modelId="{EDE46BA0-21D0-461D-A966-1623BDE2ECFB}" type="presParOf" srcId="{CFD4BDA0-918C-4239-B9B9-BF21CE2982A2}" destId="{DF3021AD-E596-4D1B-A5FC-A72D71B1A1FA}" srcOrd="8" destOrd="0" presId="urn:microsoft.com/office/officeart/2005/8/layout/hProcess9"/>
    <dgm:cxn modelId="{7EE5BE14-A068-4559-AAC7-00D5095920A2}" type="presParOf" srcId="{CFD4BDA0-918C-4239-B9B9-BF21CE2982A2}" destId="{9873404C-9056-4EB0-B2BA-8D7C50295A9C}" srcOrd="9" destOrd="0" presId="urn:microsoft.com/office/officeart/2005/8/layout/hProcess9"/>
    <dgm:cxn modelId="{A28369AB-CD06-46D9-9DCC-B3AD63307343}" type="presParOf" srcId="{CFD4BDA0-918C-4239-B9B9-BF21CE2982A2}" destId="{2E69F2EA-6094-42F4-BEB2-49B90215CA08}" srcOrd="10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91015-A2E0-413E-8724-B37D5F34B46A}">
      <dsp:nvSpPr>
        <dsp:cNvPr id="0" name=""/>
        <dsp:cNvSpPr/>
      </dsp:nvSpPr>
      <dsp:spPr>
        <a:xfrm>
          <a:off x="72169" y="0"/>
          <a:ext cx="8999661" cy="1865207"/>
        </a:xfrm>
        <a:prstGeom prst="rightArrow">
          <a:avLst/>
        </a:prstGeom>
        <a:solidFill>
          <a:srgbClr val="D5F1F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45F58F-0CC5-4FE7-BC2D-6454448ED2F0}">
      <dsp:nvSpPr>
        <dsp:cNvPr id="0" name=""/>
        <dsp:cNvSpPr/>
      </dsp:nvSpPr>
      <dsp:spPr>
        <a:xfrm>
          <a:off x="969" y="559562"/>
          <a:ext cx="1647496" cy="746082"/>
        </a:xfrm>
        <a:prstGeom prst="roundRect">
          <a:avLst/>
        </a:prstGeom>
        <a:solidFill>
          <a:srgbClr val="134E7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POC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2022</a:t>
          </a:r>
        </a:p>
      </dsp:txBody>
      <dsp:txXfrm>
        <a:off x="37390" y="595983"/>
        <a:ext cx="1574654" cy="673240"/>
      </dsp:txXfrm>
    </dsp:sp>
    <dsp:sp modelId="{6D240A5C-4019-43C7-9261-A113800A1372}">
      <dsp:nvSpPr>
        <dsp:cNvPr id="0" name=""/>
        <dsp:cNvSpPr/>
      </dsp:nvSpPr>
      <dsp:spPr>
        <a:xfrm>
          <a:off x="1874610" y="559562"/>
          <a:ext cx="1647496" cy="746082"/>
        </a:xfrm>
        <a:prstGeom prst="roundRect">
          <a:avLst/>
        </a:prstGeom>
        <a:solidFill>
          <a:srgbClr val="134E7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Cadrage fonctionnel &amp; Tech dont Archi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T1_2023</a:t>
          </a:r>
        </a:p>
      </dsp:txBody>
      <dsp:txXfrm>
        <a:off x="1911031" y="595983"/>
        <a:ext cx="1574654" cy="673240"/>
      </dsp:txXfrm>
    </dsp:sp>
    <dsp:sp modelId="{42A831D3-1C50-4516-8016-1D766CD310B1}">
      <dsp:nvSpPr>
        <dsp:cNvPr id="0" name=""/>
        <dsp:cNvSpPr/>
      </dsp:nvSpPr>
      <dsp:spPr>
        <a:xfrm>
          <a:off x="3748251" y="559562"/>
          <a:ext cx="1647496" cy="746082"/>
        </a:xfrm>
        <a:prstGeom prst="roundRect">
          <a:avLst/>
        </a:prstGeom>
        <a:solidFill>
          <a:srgbClr val="134E7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Implémentation plateforme H Prod dédiée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T2_2023</a:t>
          </a:r>
        </a:p>
      </dsp:txBody>
      <dsp:txXfrm>
        <a:off x="3784672" y="595983"/>
        <a:ext cx="1574654" cy="673240"/>
      </dsp:txXfrm>
    </dsp:sp>
    <dsp:sp modelId="{B5CB9784-DF2D-4E4F-9E63-108BA371F101}">
      <dsp:nvSpPr>
        <dsp:cNvPr id="0" name=""/>
        <dsp:cNvSpPr/>
      </dsp:nvSpPr>
      <dsp:spPr>
        <a:xfrm>
          <a:off x="5621892" y="559562"/>
          <a:ext cx="1647496" cy="746082"/>
        </a:xfrm>
        <a:prstGeom prst="roundRect">
          <a:avLst/>
        </a:prstGeom>
        <a:solidFill>
          <a:srgbClr val="134E7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Branchement de 30 Applications T3_2023</a:t>
          </a:r>
        </a:p>
      </dsp:txBody>
      <dsp:txXfrm>
        <a:off x="5658313" y="595983"/>
        <a:ext cx="1574654" cy="673240"/>
      </dsp:txXfrm>
    </dsp:sp>
    <dsp:sp modelId="{2E69F2EA-6094-42F4-BEB2-49B90215CA08}">
      <dsp:nvSpPr>
        <dsp:cNvPr id="0" name=""/>
        <dsp:cNvSpPr/>
      </dsp:nvSpPr>
      <dsp:spPr>
        <a:xfrm>
          <a:off x="7495533" y="559562"/>
          <a:ext cx="1647496" cy="746082"/>
        </a:xfrm>
        <a:prstGeom prst="roundRect">
          <a:avLst/>
        </a:prstGeom>
        <a:solidFill>
          <a:srgbClr val="134E7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Data Discovery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30 Applications T4_2023</a:t>
          </a:r>
        </a:p>
      </dsp:txBody>
      <dsp:txXfrm>
        <a:off x="7531954" y="595983"/>
        <a:ext cx="1574654" cy="6732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91015-A2E0-413E-8724-B37D5F34B46A}">
      <dsp:nvSpPr>
        <dsp:cNvPr id="0" name=""/>
        <dsp:cNvSpPr/>
      </dsp:nvSpPr>
      <dsp:spPr>
        <a:xfrm>
          <a:off x="144338" y="0"/>
          <a:ext cx="8999661" cy="2022545"/>
        </a:xfrm>
        <a:prstGeom prst="rightArrow">
          <a:avLst/>
        </a:prstGeom>
        <a:solidFill>
          <a:srgbClr val="D5F1F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45F58F-0CC5-4FE7-BC2D-6454448ED2F0}">
      <dsp:nvSpPr>
        <dsp:cNvPr id="0" name=""/>
        <dsp:cNvSpPr/>
      </dsp:nvSpPr>
      <dsp:spPr>
        <a:xfrm>
          <a:off x="1415" y="606763"/>
          <a:ext cx="1549527" cy="809018"/>
        </a:xfrm>
        <a:prstGeom prst="roundRect">
          <a:avLst/>
        </a:prstGeom>
        <a:solidFill>
          <a:srgbClr val="134E7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Identification DCP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100" kern="1200" dirty="0" err="1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Métadata</a:t>
          </a: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/Schéma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30 Applications T1_2024</a:t>
          </a:r>
        </a:p>
      </dsp:txBody>
      <dsp:txXfrm>
        <a:off x="40908" y="646256"/>
        <a:ext cx="1470541" cy="730032"/>
      </dsp:txXfrm>
    </dsp:sp>
    <dsp:sp modelId="{6D240A5C-4019-43C7-9261-A113800A1372}">
      <dsp:nvSpPr>
        <dsp:cNvPr id="0" name=""/>
        <dsp:cNvSpPr/>
      </dsp:nvSpPr>
      <dsp:spPr>
        <a:xfrm>
          <a:off x="1653411" y="606763"/>
          <a:ext cx="1762228" cy="809018"/>
        </a:xfrm>
        <a:prstGeom prst="roundRect">
          <a:avLst/>
        </a:prstGeom>
        <a:solidFill>
          <a:srgbClr val="134E7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Génération de scripts d’anonymisation brute/ ciblée</a:t>
          </a:r>
        </a:p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T2/T3_2024</a:t>
          </a:r>
        </a:p>
      </dsp:txBody>
      <dsp:txXfrm>
        <a:off x="1692904" y="646256"/>
        <a:ext cx="1683242" cy="730032"/>
      </dsp:txXfrm>
    </dsp:sp>
    <dsp:sp modelId="{42A831D3-1C50-4516-8016-1D766CD310B1}">
      <dsp:nvSpPr>
        <dsp:cNvPr id="0" name=""/>
        <dsp:cNvSpPr/>
      </dsp:nvSpPr>
      <dsp:spPr>
        <a:xfrm>
          <a:off x="3518108" y="606763"/>
          <a:ext cx="1652577" cy="809018"/>
        </a:xfrm>
        <a:prstGeom prst="roundRect">
          <a:avLst/>
        </a:prstGeom>
        <a:solidFill>
          <a:srgbClr val="134E7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Qualification MOE et validation MOA /Métiers T4_2024 et T1_2025</a:t>
          </a:r>
        </a:p>
      </dsp:txBody>
      <dsp:txXfrm>
        <a:off x="3557601" y="646256"/>
        <a:ext cx="1573591" cy="730032"/>
      </dsp:txXfrm>
    </dsp:sp>
    <dsp:sp modelId="{F2A63404-83D1-45D1-8B07-DAF57FAC6EE7}">
      <dsp:nvSpPr>
        <dsp:cNvPr id="0" name=""/>
        <dsp:cNvSpPr/>
      </dsp:nvSpPr>
      <dsp:spPr>
        <a:xfrm>
          <a:off x="5273154" y="606763"/>
          <a:ext cx="1307157" cy="809018"/>
        </a:xfrm>
        <a:prstGeom prst="roundRect">
          <a:avLst/>
        </a:prstGeom>
        <a:solidFill>
          <a:srgbClr val="134E7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MEP Anonymisation Hors-Prod février 2025</a:t>
          </a:r>
        </a:p>
      </dsp:txBody>
      <dsp:txXfrm>
        <a:off x="5312647" y="646256"/>
        <a:ext cx="1228171" cy="730032"/>
      </dsp:txXfrm>
    </dsp:sp>
    <dsp:sp modelId="{DF3021AD-E596-4D1B-A5FC-A72D71B1A1FA}">
      <dsp:nvSpPr>
        <dsp:cNvPr id="0" name=""/>
        <dsp:cNvSpPr/>
      </dsp:nvSpPr>
      <dsp:spPr>
        <a:xfrm>
          <a:off x="6682779" y="606763"/>
          <a:ext cx="1473548" cy="809018"/>
        </a:xfrm>
        <a:prstGeom prst="roundRect">
          <a:avLst/>
        </a:prstGeom>
        <a:solidFill>
          <a:srgbClr val="134E7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Tests et Ordonnancement  pour env. Prod T1_2025</a:t>
          </a:r>
          <a:endParaRPr lang="en-US" sz="1100" kern="1200" dirty="0">
            <a:solidFill>
              <a:prstClr val="white"/>
            </a:solidFill>
            <a:latin typeface="Poppins" panose="00000500000000000000" pitchFamily="2" charset="0"/>
            <a:ea typeface="+mn-ea"/>
            <a:cs typeface="Poppins" panose="00000500000000000000" pitchFamily="2" charset="0"/>
          </a:endParaRPr>
        </a:p>
      </dsp:txBody>
      <dsp:txXfrm>
        <a:off x="6722272" y="646256"/>
        <a:ext cx="1394562" cy="730032"/>
      </dsp:txXfrm>
    </dsp:sp>
    <dsp:sp modelId="{2E69F2EA-6094-42F4-BEB2-49B90215CA08}">
      <dsp:nvSpPr>
        <dsp:cNvPr id="0" name=""/>
        <dsp:cNvSpPr/>
      </dsp:nvSpPr>
      <dsp:spPr>
        <a:xfrm>
          <a:off x="8258796" y="606763"/>
          <a:ext cx="883787" cy="809018"/>
        </a:xfrm>
        <a:prstGeom prst="roundRect">
          <a:avLst/>
        </a:prstGeom>
        <a:solidFill>
          <a:srgbClr val="134E7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MEP env. Prod T1_2025</a:t>
          </a:r>
        </a:p>
      </dsp:txBody>
      <dsp:txXfrm>
        <a:off x="8298289" y="646256"/>
        <a:ext cx="804801" cy="7300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1B0E7-7A7B-B94A-8862-8E2B80BF3017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C2DB2-B7AC-6245-A438-5F97F8AB40A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6042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Cécile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1C2DB2-B7AC-6245-A438-5F97F8AB40A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8495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Pour transformer la donnée on dispose de 3 types de techniques. On globalement 3 techniques qui ne poursuivent pas les mêmes objectifs :</a:t>
            </a:r>
          </a:p>
          <a:p>
            <a:r>
              <a:rPr lang="fr-FR"/>
              <a:t> </a:t>
            </a:r>
          </a:p>
          <a:p>
            <a:r>
              <a:rPr lang="fr-FR" err="1"/>
              <a:t>Pseudonymisation</a:t>
            </a:r>
            <a:r>
              <a:rPr lang="fr-FR"/>
              <a:t> : Smith devient Doe, mais le retour arrière est possible  : Il faut documenter les traitements vis-à-vis du GDPR, ce qui produit un travail supplémentaire (</a:t>
            </a:r>
            <a:r>
              <a:rPr lang="fr-FR" err="1"/>
              <a:t>ss</a:t>
            </a:r>
            <a:r>
              <a:rPr lang="fr-FR"/>
              <a:t> valeur ajoutée pour </a:t>
            </a:r>
            <a:r>
              <a:rPr lang="fr-FR" err="1"/>
              <a:t>l’ets</a:t>
            </a:r>
            <a:r>
              <a:rPr lang="fr-FR"/>
              <a:t>) qu’il faut maintenir à jour.</a:t>
            </a:r>
            <a:endParaRPr lang="fr-FR">
              <a:cs typeface="Calibri"/>
            </a:endParaRPr>
          </a:p>
          <a:p>
            <a:endParaRPr lang="fr-FR"/>
          </a:p>
          <a:p>
            <a:r>
              <a:rPr lang="fr-FR"/>
              <a:t>Crypto/chiffrage : La valeur d’origine reste celle d’origine après déchiffrage : ça ne se compare pas à l’anonymisation , car la valeur réelle ne peut pas être utilisée dans le contexte du test, du dev ou de la formation. Les données sont une fois transformées, inexploitables. </a:t>
            </a:r>
            <a:r>
              <a:rPr lang="fr-FR" err="1"/>
              <a:t>Cett</a:t>
            </a:r>
            <a:r>
              <a:rPr lang="fr-FR"/>
              <a:t> technique sert le transport ou le stockage de données pur et simple.</a:t>
            </a:r>
          </a:p>
          <a:p>
            <a:endParaRPr lang="fr-FR">
              <a:cs typeface="Calibri"/>
            </a:endParaRPr>
          </a:p>
          <a:p>
            <a:endParaRPr lang="fr-F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Anonymisation : Elle est utile  pour les gens qui ont besoin de données pour faire leur job dans l’organisation IT : les développeurs, les testeurs, les homologateurs ou les formateurs. Elle ne requière pas de justification GDPR et sécurisée car il n’y a aucun retour arrière possible. De fait si cette donnée était volée, elle serait sans valeur et inexploitable pour le voleur.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>
              <a:cs typeface="Calibri"/>
            </a:endParaRPr>
          </a:p>
          <a:p>
            <a:r>
              <a:rPr lang="fr-FR">
                <a:cs typeface="Calibri"/>
              </a:rPr>
              <a:t>Généralisation : La donnée se fond dans la masse : Mr Christophe Martin devient un homme, la date de naissance devient un </a:t>
            </a:r>
            <a:r>
              <a:rPr lang="fr-FR" err="1">
                <a:cs typeface="Calibri"/>
              </a:rPr>
              <a:t>age</a:t>
            </a:r>
            <a:r>
              <a:rPr lang="fr-FR">
                <a:cs typeface="Calibri"/>
              </a:rPr>
              <a:t>. </a:t>
            </a:r>
            <a:endParaRPr lang="fr-FR"/>
          </a:p>
          <a:p>
            <a:r>
              <a:rPr lang="fr-FR">
                <a:cs typeface="Calibri" panose="020F0502020204030204"/>
              </a:rPr>
              <a:t>Exemple: passer à la catégorie d'au dessus (Ville -&gt; département -&gt; région -&gt; pays)</a:t>
            </a:r>
          </a:p>
          <a:p>
            <a:r>
              <a:rPr lang="fr-FR">
                <a:cs typeface="Calibri" panose="020F0502020204030204"/>
              </a:rPr>
              <a:t>Le risque est limité par la création d'ensemble plus grand.</a:t>
            </a:r>
          </a:p>
          <a:p>
            <a:endParaRPr lang="fr-FR">
              <a:cs typeface="Calibri" panose="020F0502020204030204"/>
            </a:endParaRPr>
          </a:p>
          <a:p>
            <a:r>
              <a:rPr lang="fr-FR">
                <a:cs typeface="Calibri" panose="020F0502020204030204"/>
              </a:rPr>
              <a:t>Vous l’avez compris l’anonymisation va permettre de réduire l’exposition des données pour les utilisateurs qui peuvent se contenter de données fictive pour continuer à faire leur job normalement.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3C81B-491A-40CE-8969-C621376B8CF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6228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3C81B-491A-40CE-8969-C621376B8CF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562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3C81B-491A-40CE-8969-C621376B8CF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0250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3C81B-491A-40CE-8969-C621376B8CF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6956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ADBABF7C-62BE-6A65-8B31-23541E7109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C17583F6-C1C8-5518-B422-388DBA8ED6A0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16021" y="501227"/>
            <a:ext cx="4376019" cy="422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Light" panose="00000400000000000000" pitchFamily="2" charset="0"/>
                <a:cs typeface="Poppins Light" panose="000004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 dirty="0"/>
              <a:t>Ajouter votre titre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13CAF8C-3E6F-B7C2-A6BC-050550FFA19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16021" y="1128045"/>
            <a:ext cx="6582009" cy="6690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800" b="0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 dirty="0"/>
              <a:t>Ajouter votre titre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BF88567-E9F9-257D-A8D2-B5BEBB4F26A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16021" y="2733192"/>
            <a:ext cx="897364" cy="897364"/>
          </a:xfrm>
          <a:prstGeom prst="ellipse">
            <a:avLst/>
          </a:prstGeom>
          <a:solidFill>
            <a:schemeClr val="bg1">
              <a:lumMod val="95000"/>
            </a:schemeClr>
          </a:solidFill>
          <a:ln w="984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>
            <a:lvl1pPr marL="0" indent="0" algn="ctr">
              <a:buNone/>
              <a:defRPr sz="800" baseline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95D71B6B-6260-D70E-9BC8-C565EDAEA76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16021" y="3834657"/>
            <a:ext cx="897364" cy="897364"/>
          </a:xfrm>
          <a:prstGeom prst="ellipse">
            <a:avLst/>
          </a:prstGeom>
          <a:solidFill>
            <a:schemeClr val="bg1">
              <a:lumMod val="95000"/>
            </a:schemeClr>
          </a:solidFill>
          <a:ln w="984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>
            <a:noAutofit/>
          </a:bodyPr>
          <a:lstStyle>
            <a:lvl1pPr marL="0" indent="0" algn="ctr">
              <a:buNone/>
              <a:defRPr sz="800" baseline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3" name="Espace réservé du texte 16">
            <a:extLst>
              <a:ext uri="{FF2B5EF4-FFF2-40B4-BE49-F238E27FC236}">
                <a16:creationId xmlns:a16="http://schemas.microsoft.com/office/drawing/2014/main" id="{06380C9A-73CA-F65D-80B1-130939EAA5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44174" y="2925112"/>
            <a:ext cx="5202399" cy="301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u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noProof="0" dirty="0"/>
              <a:t>Nom de </a:t>
            </a:r>
            <a:r>
              <a:rPr lang="en-US" noProof="0" dirty="0" err="1"/>
              <a:t>l’intervenant</a:t>
            </a:r>
            <a:endParaRPr lang="en-US" noProof="0" dirty="0"/>
          </a:p>
        </p:txBody>
      </p:sp>
      <p:sp>
        <p:nvSpPr>
          <p:cNvPr id="14" name="Espace réservé du texte 16">
            <a:extLst>
              <a:ext uri="{FF2B5EF4-FFF2-40B4-BE49-F238E27FC236}">
                <a16:creationId xmlns:a16="http://schemas.microsoft.com/office/drawing/2014/main" id="{7AF42959-8871-FD43-BB45-55D857C18E3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44171" y="3226602"/>
            <a:ext cx="5202399" cy="301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 u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noProof="0" dirty="0" err="1"/>
              <a:t>Fonction</a:t>
            </a:r>
            <a:r>
              <a:rPr lang="en-US" noProof="0" dirty="0"/>
              <a:t> de </a:t>
            </a:r>
            <a:r>
              <a:rPr lang="en-US" noProof="0" dirty="0" err="1"/>
              <a:t>l’intervenant</a:t>
            </a:r>
            <a:endParaRPr lang="en-US" noProof="0" dirty="0"/>
          </a:p>
        </p:txBody>
      </p:sp>
      <p:sp>
        <p:nvSpPr>
          <p:cNvPr id="15" name="Espace réservé du texte 16">
            <a:extLst>
              <a:ext uri="{FF2B5EF4-FFF2-40B4-BE49-F238E27FC236}">
                <a16:creationId xmlns:a16="http://schemas.microsoft.com/office/drawing/2014/main" id="{A1EAEEFA-0CFE-5C69-5EA0-617D8BAB56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44171" y="4039293"/>
            <a:ext cx="5202399" cy="301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noProof="0" dirty="0"/>
              <a:t>Nom de </a:t>
            </a:r>
            <a:r>
              <a:rPr lang="en-US" noProof="0" dirty="0" err="1"/>
              <a:t>l’intervenant</a:t>
            </a:r>
            <a:endParaRPr lang="en-US" noProof="0" dirty="0"/>
          </a:p>
        </p:txBody>
      </p:sp>
      <p:sp>
        <p:nvSpPr>
          <p:cNvPr id="16" name="Espace réservé du texte 16">
            <a:extLst>
              <a:ext uri="{FF2B5EF4-FFF2-40B4-BE49-F238E27FC236}">
                <a16:creationId xmlns:a16="http://schemas.microsoft.com/office/drawing/2014/main" id="{A6D177BE-5E66-3F18-CBDF-9B7E9A3DBF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44168" y="4340783"/>
            <a:ext cx="5202399" cy="301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noProof="0" dirty="0" err="1"/>
              <a:t>Fonction</a:t>
            </a:r>
            <a:r>
              <a:rPr lang="en-US" noProof="0" dirty="0"/>
              <a:t> de </a:t>
            </a:r>
            <a:r>
              <a:rPr lang="en-US" noProof="0" dirty="0" err="1"/>
              <a:t>l’intervenant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57928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06C7ED-5599-42EF-803A-42333C46076B}"/>
              </a:ext>
            </a:extLst>
          </p:cNvPr>
          <p:cNvSpPr/>
          <p:nvPr userDrawn="1"/>
        </p:nvSpPr>
        <p:spPr>
          <a:xfrm>
            <a:off x="1" y="-52754"/>
            <a:ext cx="9144000" cy="5196254"/>
          </a:xfrm>
          <a:prstGeom prst="rect">
            <a:avLst/>
          </a:prstGeom>
          <a:solidFill>
            <a:srgbClr val="15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10CC477B-5890-DC6E-FAC1-E5C0C0B7FE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1734" y="1313916"/>
            <a:ext cx="8500532" cy="3181192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chemeClr val="bg1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00075" indent="-257175">
              <a:buClr>
                <a:schemeClr val="bg1"/>
              </a:buCl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buClr>
                <a:schemeClr val="bg1"/>
              </a:buClr>
              <a:buFont typeface="Arial" panose="020B0604020202020204" pitchFamily="34" charset="0"/>
              <a:buChar char="•"/>
              <a:defRPr sz="135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texte</a:t>
            </a:r>
          </a:p>
          <a:p>
            <a:pPr lvl="1"/>
            <a:r>
              <a:rPr lang="fr-FR"/>
              <a:t>Ajouter votre texte</a:t>
            </a:r>
          </a:p>
          <a:p>
            <a:pPr lvl="2"/>
            <a:r>
              <a:rPr lang="fr-FR"/>
              <a:t>Ajouter votre texte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C87602D6-4BCA-3771-1448-BFEAB0D5BA8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21734" y="650045"/>
            <a:ext cx="8500532" cy="2835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BCC2FA7A-B702-B8A4-1224-6F6A10D4CD2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21734" y="179473"/>
            <a:ext cx="8500533" cy="577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</p:spTree>
    <p:extLst>
      <p:ext uri="{BB962C8B-B14F-4D97-AF65-F5344CB8AC3E}">
        <p14:creationId xmlns:p14="http://schemas.microsoft.com/office/powerpoint/2010/main" val="1974022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C80B332-6400-4CD1-981C-CF8605DEA0D5}"/>
              </a:ext>
            </a:extLst>
          </p:cNvPr>
          <p:cNvSpPr/>
          <p:nvPr userDrawn="1"/>
        </p:nvSpPr>
        <p:spPr>
          <a:xfrm>
            <a:off x="0" y="-12470"/>
            <a:ext cx="9144000" cy="9858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4E687CC2-37F7-B262-1233-F9AC3DCFA02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21734" y="650045"/>
            <a:ext cx="8500532" cy="2835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98324B-7632-C220-C966-5BFA0C0FE243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21734" y="179473"/>
            <a:ext cx="8500533" cy="577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CD280F6-7FAE-DFDB-AD44-3942434EFC9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1734" y="1313916"/>
            <a:ext cx="8500532" cy="3181192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rgbClr val="FCC100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00075" indent="-257175">
              <a:buClr>
                <a:srgbClr val="FCC100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buClr>
                <a:srgbClr val="FCC100"/>
              </a:buClr>
              <a:buFont typeface="Arial" panose="020B0604020202020204" pitchFamily="34" charset="0"/>
              <a:buChar char="•"/>
              <a:defRPr sz="135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texte</a:t>
            </a:r>
          </a:p>
          <a:p>
            <a:pPr lvl="1"/>
            <a:r>
              <a:rPr lang="fr-FR"/>
              <a:t>Ajouter votre texte</a:t>
            </a:r>
          </a:p>
          <a:p>
            <a:pPr lvl="2"/>
            <a:r>
              <a:rPr lang="fr-FR"/>
              <a:t>Ajouter votre texte</a:t>
            </a:r>
          </a:p>
        </p:txBody>
      </p:sp>
    </p:spTree>
    <p:extLst>
      <p:ext uri="{BB962C8B-B14F-4D97-AF65-F5344CB8AC3E}">
        <p14:creationId xmlns:p14="http://schemas.microsoft.com/office/powerpoint/2010/main" val="403998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501BF145-3F14-DDE5-42E7-7E453CD6E79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21734" y="650045"/>
            <a:ext cx="8500532" cy="2835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134E79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 dirty="0"/>
              <a:t>Ajouter votre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C2CFB4-C30D-8CAA-BB08-B5FF2183584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21734" y="179473"/>
            <a:ext cx="8500533" cy="577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>
                <a:solidFill>
                  <a:srgbClr val="134E79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452CF2DF-0692-F09F-44EA-4E940E8565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1734" y="1313916"/>
            <a:ext cx="8500532" cy="3181192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rgbClr val="134E79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00075" indent="-257175">
              <a:buClr>
                <a:srgbClr val="134E79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buClr>
                <a:srgbClr val="134E79"/>
              </a:buClr>
              <a:buFont typeface="Arial" panose="020B0604020202020204" pitchFamily="34" charset="0"/>
              <a:buChar char="•"/>
              <a:defRPr sz="135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texte</a:t>
            </a:r>
          </a:p>
          <a:p>
            <a:pPr lvl="1"/>
            <a:r>
              <a:rPr lang="fr-FR"/>
              <a:t>Ajouter votre texte</a:t>
            </a:r>
          </a:p>
          <a:p>
            <a:pPr lvl="2"/>
            <a:r>
              <a:rPr lang="fr-FR"/>
              <a:t>Ajouter votre texte</a:t>
            </a:r>
          </a:p>
        </p:txBody>
      </p:sp>
    </p:spTree>
    <p:extLst>
      <p:ext uri="{BB962C8B-B14F-4D97-AF65-F5344CB8AC3E}">
        <p14:creationId xmlns:p14="http://schemas.microsoft.com/office/powerpoint/2010/main" val="4273360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D3A6C4-67AF-2DFB-183E-9C44C4F4A7B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3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7392DAC-F98E-B62E-C449-F051901B3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5328" y="2074664"/>
            <a:ext cx="4026672" cy="994172"/>
          </a:xfrm>
          <a:prstGeom prst="rect">
            <a:avLst/>
          </a:prstGeom>
        </p:spPr>
        <p:txBody>
          <a:bodyPr/>
          <a:lstStyle>
            <a:lvl1pPr>
              <a:defRPr sz="4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pPr lvl="0"/>
            <a:r>
              <a:rPr lang="fr-FR"/>
              <a:t>Ajouter votre titre</a:t>
            </a:r>
          </a:p>
        </p:txBody>
      </p:sp>
      <p:pic>
        <p:nvPicPr>
          <p:cNvPr id="6" name="Image 5" descr="Une image contenant jouet, Animation, dessin humoristique&#10;&#10;Description générée automatiquement">
            <a:extLst>
              <a:ext uri="{FF2B5EF4-FFF2-40B4-BE49-F238E27FC236}">
                <a16:creationId xmlns:a16="http://schemas.microsoft.com/office/drawing/2014/main" id="{91643E50-AB50-3C13-DCD3-4F20C9A18E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49157"/>
          <a:stretch/>
        </p:blipFill>
        <p:spPr>
          <a:xfrm flipH="1">
            <a:off x="4965850" y="593226"/>
            <a:ext cx="3784300" cy="41867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836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D3A6C4-67AF-2DFB-183E-9C44C4F4A7B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3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jouet, smiley, dessin humoristique&#10;&#10;Description générée automatiquement">
            <a:extLst>
              <a:ext uri="{FF2B5EF4-FFF2-40B4-BE49-F238E27FC236}">
                <a16:creationId xmlns:a16="http://schemas.microsoft.com/office/drawing/2014/main" id="{A9D555F3-5B67-08D6-C751-ED4F9791D8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8795" t="16922" r="49819" b="10254"/>
          <a:stretch/>
        </p:blipFill>
        <p:spPr>
          <a:xfrm flipH="1">
            <a:off x="5255044" y="1282009"/>
            <a:ext cx="3101256" cy="3069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D7392DAC-F98E-B62E-C449-F051901B3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5328" y="2074664"/>
            <a:ext cx="4026672" cy="994172"/>
          </a:xfrm>
          <a:prstGeom prst="rect">
            <a:avLst/>
          </a:prstGeom>
        </p:spPr>
        <p:txBody>
          <a:bodyPr/>
          <a:lstStyle>
            <a:lvl1pPr>
              <a:defRPr sz="4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pPr lvl="0"/>
            <a:r>
              <a:rPr lang="fr-FR"/>
              <a:t>Ajouter votre titre</a:t>
            </a:r>
          </a:p>
        </p:txBody>
      </p:sp>
    </p:spTree>
    <p:extLst>
      <p:ext uri="{BB962C8B-B14F-4D97-AF65-F5344CB8AC3E}">
        <p14:creationId xmlns:p14="http://schemas.microsoft.com/office/powerpoint/2010/main" val="715871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D3A6C4-67AF-2DFB-183E-9C44C4F4A7B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3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Une image contenant jouet, Silhouette d’animal, clipart, dessin humoristique&#10;&#10;Description générée automatiquement">
            <a:extLst>
              <a:ext uri="{FF2B5EF4-FFF2-40B4-BE49-F238E27FC236}">
                <a16:creationId xmlns:a16="http://schemas.microsoft.com/office/drawing/2014/main" id="{014A94E3-3D20-D7DB-FBFA-BA6A536991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5117327" y="1153125"/>
            <a:ext cx="3707184" cy="31165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D7392DAC-F98E-B62E-C449-F051901B3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5328" y="2074664"/>
            <a:ext cx="4026672" cy="994172"/>
          </a:xfrm>
          <a:prstGeom prst="rect">
            <a:avLst/>
          </a:prstGeom>
        </p:spPr>
        <p:txBody>
          <a:bodyPr/>
          <a:lstStyle>
            <a:lvl1pPr>
              <a:defRPr sz="4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pPr lvl="0"/>
            <a:r>
              <a:rPr lang="fr-FR"/>
              <a:t>Ajouter votre titre</a:t>
            </a:r>
          </a:p>
        </p:txBody>
      </p:sp>
    </p:spTree>
    <p:extLst>
      <p:ext uri="{BB962C8B-B14F-4D97-AF65-F5344CB8AC3E}">
        <p14:creationId xmlns:p14="http://schemas.microsoft.com/office/powerpoint/2010/main" val="45753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D3A6C4-67AF-2DFB-183E-9C44C4F4A7B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3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7392DAC-F98E-B62E-C449-F051901B3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5328" y="2074664"/>
            <a:ext cx="4026672" cy="994172"/>
          </a:xfrm>
          <a:prstGeom prst="rect">
            <a:avLst/>
          </a:prstGeom>
        </p:spPr>
        <p:txBody>
          <a:bodyPr/>
          <a:lstStyle>
            <a:lvl1pPr>
              <a:defRPr sz="4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pPr lvl="0"/>
            <a:r>
              <a:rPr lang="fr-FR"/>
              <a:t>Ajouter votre titre</a:t>
            </a:r>
          </a:p>
        </p:txBody>
      </p:sp>
      <p:pic>
        <p:nvPicPr>
          <p:cNvPr id="5" name="Image 4" descr="Une image contenant jouet, Animation, smiley, dessin humoristique&#10;&#10;Description générée automatiquement">
            <a:extLst>
              <a:ext uri="{FF2B5EF4-FFF2-40B4-BE49-F238E27FC236}">
                <a16:creationId xmlns:a16="http://schemas.microsoft.com/office/drawing/2014/main" id="{020ED4AD-4B24-80E6-F783-8D5031356D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4096" t="18206" r="9519" b="10468"/>
          <a:stretch/>
        </p:blipFill>
        <p:spPr>
          <a:xfrm flipH="1">
            <a:off x="5715630" y="1282008"/>
            <a:ext cx="2789391" cy="30757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4137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D3A6C4-67AF-2DFB-183E-9C44C4F4A7B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3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dessin humoristique, jouet, horloge&#10;&#10;Description générée automatiquement">
            <a:extLst>
              <a:ext uri="{FF2B5EF4-FFF2-40B4-BE49-F238E27FC236}">
                <a16:creationId xmlns:a16="http://schemas.microsoft.com/office/drawing/2014/main" id="{532B864D-5A32-AF97-3C56-5EF836CB5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6386" t="47122" r="18193"/>
          <a:stretch/>
        </p:blipFill>
        <p:spPr>
          <a:xfrm>
            <a:off x="5040210" y="385590"/>
            <a:ext cx="3853121" cy="45082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D7392DAC-F98E-B62E-C449-F051901B3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5328" y="2074664"/>
            <a:ext cx="4026672" cy="994172"/>
          </a:xfrm>
          <a:prstGeom prst="rect">
            <a:avLst/>
          </a:prstGeom>
        </p:spPr>
        <p:txBody>
          <a:bodyPr/>
          <a:lstStyle>
            <a:lvl1pPr>
              <a:defRPr sz="4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pPr lvl="0"/>
            <a:r>
              <a:rPr lang="fr-FR" dirty="0"/>
              <a:t>Ajouter votre titre</a:t>
            </a:r>
          </a:p>
        </p:txBody>
      </p:sp>
    </p:spTree>
    <p:extLst>
      <p:ext uri="{BB962C8B-B14F-4D97-AF65-F5344CB8AC3E}">
        <p14:creationId xmlns:p14="http://schemas.microsoft.com/office/powerpoint/2010/main" val="2238054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jouet&#10;&#10;Description générée automatiquement">
            <a:extLst>
              <a:ext uri="{FF2B5EF4-FFF2-40B4-BE49-F238E27FC236}">
                <a16:creationId xmlns:a16="http://schemas.microsoft.com/office/drawing/2014/main" id="{BC72F685-F397-23CD-463E-9138FCA98A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2CA14986-2369-CD77-E02A-E4442CCC7EC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25956" y="958850"/>
            <a:ext cx="675000" cy="675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8425">
            <a:solidFill>
              <a:schemeClr val="bg1"/>
            </a:solidFill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8" name="Espace réservé du texte 16">
            <a:extLst>
              <a:ext uri="{FF2B5EF4-FFF2-40B4-BE49-F238E27FC236}">
                <a16:creationId xmlns:a16="http://schemas.microsoft.com/office/drawing/2014/main" id="{0FE71C8B-B686-E8F8-28E4-279C6A2371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83941" y="1070235"/>
            <a:ext cx="3214109" cy="2261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noProof="0"/>
              <a:t>Nom de </a:t>
            </a:r>
            <a:r>
              <a:rPr lang="en-US" noProof="0" err="1"/>
              <a:t>l’intervenant</a:t>
            </a:r>
            <a:endParaRPr lang="en-US" noProof="0"/>
          </a:p>
        </p:txBody>
      </p:sp>
      <p:sp>
        <p:nvSpPr>
          <p:cNvPr id="19" name="Espace réservé du texte 16">
            <a:extLst>
              <a:ext uri="{FF2B5EF4-FFF2-40B4-BE49-F238E27FC236}">
                <a16:creationId xmlns:a16="http://schemas.microsoft.com/office/drawing/2014/main" id="{27CE72D7-1B79-1D66-F981-7CC2F2A134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83939" y="1358365"/>
            <a:ext cx="3214112" cy="2261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noProof="0" err="1"/>
              <a:t>Fonction</a:t>
            </a:r>
            <a:r>
              <a:rPr lang="en-US" noProof="0"/>
              <a:t> de </a:t>
            </a:r>
            <a:r>
              <a:rPr lang="en-US" noProof="0" err="1"/>
              <a:t>l’intervenant</a:t>
            </a:r>
            <a:endParaRPr lang="en-US" noProof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018B5A1F-EE41-26D4-73BA-8DC8D06BB68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25950" y="1686467"/>
            <a:ext cx="675000" cy="675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8425">
            <a:solidFill>
              <a:schemeClr val="bg1"/>
            </a:solidFill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1" name="Espace réservé du texte 16">
            <a:extLst>
              <a:ext uri="{FF2B5EF4-FFF2-40B4-BE49-F238E27FC236}">
                <a16:creationId xmlns:a16="http://schemas.microsoft.com/office/drawing/2014/main" id="{283AA16D-42B2-5B18-811D-4D21246560E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83936" y="1797852"/>
            <a:ext cx="3214112" cy="2261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noProof="0"/>
              <a:t>Nom de </a:t>
            </a:r>
            <a:r>
              <a:rPr lang="en-US" noProof="0" err="1"/>
              <a:t>l’intervenant</a:t>
            </a:r>
            <a:endParaRPr lang="en-US" noProof="0"/>
          </a:p>
        </p:txBody>
      </p:sp>
      <p:sp>
        <p:nvSpPr>
          <p:cNvPr id="22" name="Espace réservé du texte 16">
            <a:extLst>
              <a:ext uri="{FF2B5EF4-FFF2-40B4-BE49-F238E27FC236}">
                <a16:creationId xmlns:a16="http://schemas.microsoft.com/office/drawing/2014/main" id="{A7D10A1A-C9EF-6B69-2B4A-44AB418C8B8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3934" y="2085982"/>
            <a:ext cx="3214115" cy="2261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noProof="0" err="1"/>
              <a:t>Fonction</a:t>
            </a:r>
            <a:r>
              <a:rPr lang="en-US" noProof="0"/>
              <a:t> de </a:t>
            </a:r>
            <a:r>
              <a:rPr lang="en-US" noProof="0" err="1"/>
              <a:t>l’intervenant</a:t>
            </a:r>
            <a:endParaRPr lang="en-US" noProof="0"/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3C2F39C7-49E3-6050-A054-66AABC84CEB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25956" y="166654"/>
            <a:ext cx="4072094" cy="577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>
                <a:solidFill>
                  <a:srgbClr val="154E79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57501D5A-6B77-1AD0-7390-458559BD284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25950" y="2414084"/>
            <a:ext cx="675000" cy="675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8425">
            <a:solidFill>
              <a:schemeClr val="bg1"/>
            </a:solidFill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5" name="Espace réservé du texte 16">
            <a:extLst>
              <a:ext uri="{FF2B5EF4-FFF2-40B4-BE49-F238E27FC236}">
                <a16:creationId xmlns:a16="http://schemas.microsoft.com/office/drawing/2014/main" id="{C19CD95A-8C2F-7AC3-A11F-34654FD99F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83936" y="2525469"/>
            <a:ext cx="3214112" cy="2261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noProof="0"/>
              <a:t>Nom de </a:t>
            </a:r>
            <a:r>
              <a:rPr lang="en-US" noProof="0" err="1"/>
              <a:t>l’intervenant</a:t>
            </a:r>
            <a:endParaRPr lang="en-US" noProof="0"/>
          </a:p>
        </p:txBody>
      </p:sp>
      <p:sp>
        <p:nvSpPr>
          <p:cNvPr id="26" name="Espace réservé du texte 16">
            <a:extLst>
              <a:ext uri="{FF2B5EF4-FFF2-40B4-BE49-F238E27FC236}">
                <a16:creationId xmlns:a16="http://schemas.microsoft.com/office/drawing/2014/main" id="{FB0CD0E5-F541-6DA0-DAB3-9C818A1AE38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83934" y="2813599"/>
            <a:ext cx="3214115" cy="2261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noProof="0" err="1"/>
              <a:t>Fonction</a:t>
            </a:r>
            <a:r>
              <a:rPr lang="en-US" noProof="0"/>
              <a:t> de </a:t>
            </a:r>
            <a:r>
              <a:rPr lang="en-US" noProof="0" err="1"/>
              <a:t>l’intervenant</a:t>
            </a:r>
            <a:endParaRPr lang="en-US" noProof="0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08375B12-6A87-4B8D-EC0C-D0027646E03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25950" y="3151097"/>
            <a:ext cx="675000" cy="675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8425">
            <a:solidFill>
              <a:schemeClr val="bg1"/>
            </a:solidFill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8" name="Espace réservé du texte 16">
            <a:extLst>
              <a:ext uri="{FF2B5EF4-FFF2-40B4-BE49-F238E27FC236}">
                <a16:creationId xmlns:a16="http://schemas.microsoft.com/office/drawing/2014/main" id="{697AE7CF-62A6-9DD8-CEEA-37A6F1A2764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83936" y="3262482"/>
            <a:ext cx="3214112" cy="2261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noProof="0"/>
              <a:t>Nom de </a:t>
            </a:r>
            <a:r>
              <a:rPr lang="en-US" noProof="0" err="1"/>
              <a:t>l’intervenant</a:t>
            </a:r>
            <a:endParaRPr lang="en-US" noProof="0"/>
          </a:p>
        </p:txBody>
      </p:sp>
      <p:sp>
        <p:nvSpPr>
          <p:cNvPr id="29" name="Espace réservé du texte 16">
            <a:extLst>
              <a:ext uri="{FF2B5EF4-FFF2-40B4-BE49-F238E27FC236}">
                <a16:creationId xmlns:a16="http://schemas.microsoft.com/office/drawing/2014/main" id="{75BC6310-4F08-D4FE-C6AE-9FCABFF2E53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83934" y="3550612"/>
            <a:ext cx="3214115" cy="2261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noProof="0" err="1"/>
              <a:t>Fonction</a:t>
            </a:r>
            <a:r>
              <a:rPr lang="en-US" noProof="0"/>
              <a:t> de </a:t>
            </a:r>
            <a:r>
              <a:rPr lang="en-US" noProof="0" err="1"/>
              <a:t>l’intervenant</a:t>
            </a:r>
            <a:endParaRPr lang="en-US" noProof="0"/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72F85518-7D22-736E-2A16-584E0FE9C19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25950" y="3881619"/>
            <a:ext cx="675000" cy="675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8425">
            <a:solidFill>
              <a:schemeClr val="bg1"/>
            </a:solidFill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31" name="Espace réservé du texte 16">
            <a:extLst>
              <a:ext uri="{FF2B5EF4-FFF2-40B4-BE49-F238E27FC236}">
                <a16:creationId xmlns:a16="http://schemas.microsoft.com/office/drawing/2014/main" id="{3EEF85D1-4079-907D-3E25-12930D89B10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83936" y="3993004"/>
            <a:ext cx="3214112" cy="2261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noProof="0"/>
              <a:t>Nom de </a:t>
            </a:r>
            <a:r>
              <a:rPr lang="en-US" noProof="0" err="1"/>
              <a:t>l’intervenant</a:t>
            </a:r>
            <a:endParaRPr lang="en-US" noProof="0"/>
          </a:p>
        </p:txBody>
      </p:sp>
      <p:sp>
        <p:nvSpPr>
          <p:cNvPr id="32" name="Espace réservé du texte 16">
            <a:extLst>
              <a:ext uri="{FF2B5EF4-FFF2-40B4-BE49-F238E27FC236}">
                <a16:creationId xmlns:a16="http://schemas.microsoft.com/office/drawing/2014/main" id="{24CD7054-7545-A251-C3F6-B934BC1CACF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83934" y="4281134"/>
            <a:ext cx="3214115" cy="2261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 i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noProof="0" err="1"/>
              <a:t>Fonction</a:t>
            </a:r>
            <a:r>
              <a:rPr lang="en-US" noProof="0"/>
              <a:t> de </a:t>
            </a:r>
            <a:r>
              <a:rPr lang="en-US" noProof="0" err="1"/>
              <a:t>l’intervenant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77244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jouet, dessin humoristique, plastique, tirelire&#10;&#10;Description générée automatiquement">
            <a:extLst>
              <a:ext uri="{FF2B5EF4-FFF2-40B4-BE49-F238E27FC236}">
                <a16:creationId xmlns:a16="http://schemas.microsoft.com/office/drawing/2014/main" id="{2649256C-FF81-9AD5-5F33-8E6BD04A47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05F7D912-6C72-7981-F5A5-EF635D259CF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56375" y="179473"/>
            <a:ext cx="5155250" cy="577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>
                <a:solidFill>
                  <a:srgbClr val="154E79"/>
                </a:solidFill>
                <a:effectLst/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DA781957-4290-3355-551E-3072058D628A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383016" y="1090336"/>
            <a:ext cx="3992843" cy="3000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>
                <a:solidFill>
                  <a:srgbClr val="154E79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16F34E9B-6247-CD80-7688-DF61B93801C3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383016" y="1770040"/>
            <a:ext cx="3992843" cy="3000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>
                <a:solidFill>
                  <a:srgbClr val="154E79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A01AEDAA-E657-4E2B-116C-1566C912641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380053" y="2434474"/>
            <a:ext cx="3992843" cy="3000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>
                <a:solidFill>
                  <a:srgbClr val="154E79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228EB50E-B293-F36D-5351-BAEF77E02B9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380053" y="3068338"/>
            <a:ext cx="3992843" cy="3000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>
                <a:solidFill>
                  <a:srgbClr val="154E79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BF2F504A-0CF4-7383-EB85-24CD9C63348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80054" y="3719997"/>
            <a:ext cx="3992843" cy="3000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>
                <a:solidFill>
                  <a:srgbClr val="154E79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43EFC9A1-2F8D-00DF-CFF8-6279F44FF17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380053" y="4396180"/>
            <a:ext cx="3992843" cy="3000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>
                <a:solidFill>
                  <a:srgbClr val="154E79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5C72A283-CE92-5941-C9F5-DDBE5384B123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22896" y="1004728"/>
            <a:ext cx="514350" cy="577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>
                <a:solidFill>
                  <a:srgbClr val="154E79"/>
                </a:solidFill>
                <a:effectLst/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AF234DAE-C1BE-604B-D11A-779AA723B6E2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822896" y="1661194"/>
            <a:ext cx="514350" cy="577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>
                <a:solidFill>
                  <a:srgbClr val="154E79"/>
                </a:solidFill>
                <a:effectLst/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A681E70C-F5FD-EEF9-D2E7-497D262F5A5E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22896" y="2317661"/>
            <a:ext cx="514350" cy="577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>
                <a:solidFill>
                  <a:srgbClr val="154E79"/>
                </a:solidFill>
                <a:effectLst/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46C3E1E6-4F76-1246-EB39-D6097FDFE2FB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22896" y="2974128"/>
            <a:ext cx="514350" cy="577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>
                <a:solidFill>
                  <a:srgbClr val="154E79"/>
                </a:solidFill>
                <a:effectLst/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DF77BAC4-65ED-9AB4-9459-B5F173B9DABB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820588" y="3630595"/>
            <a:ext cx="514350" cy="577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>
                <a:solidFill>
                  <a:srgbClr val="154E79"/>
                </a:solidFill>
                <a:effectLst/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43" name="Espace réservé du contenu 2">
            <a:extLst>
              <a:ext uri="{FF2B5EF4-FFF2-40B4-BE49-F238E27FC236}">
                <a16:creationId xmlns:a16="http://schemas.microsoft.com/office/drawing/2014/main" id="{F198472A-215F-3EA8-78F1-7463C91FB516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820588" y="4287061"/>
            <a:ext cx="514350" cy="577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>
                <a:solidFill>
                  <a:srgbClr val="154E79"/>
                </a:solidFill>
                <a:effectLst/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91965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re entrep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20456BEA-4B46-49FE-B832-7287763D0B1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21734" y="179473"/>
            <a:ext cx="8500533" cy="577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>
                <a:solidFill>
                  <a:srgbClr val="437CB4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</p:spTree>
    <p:extLst>
      <p:ext uri="{BB962C8B-B14F-4D97-AF65-F5344CB8AC3E}">
        <p14:creationId xmlns:p14="http://schemas.microsoft.com/office/powerpoint/2010/main" val="942668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clipart, dessin humoristique&#10;&#10;Description générée automatiquement">
            <a:extLst>
              <a:ext uri="{FF2B5EF4-FFF2-40B4-BE49-F238E27FC236}">
                <a16:creationId xmlns:a16="http://schemas.microsoft.com/office/drawing/2014/main" id="{3A811B99-3FC2-789A-BA9C-5D54B0AB2F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67" y="976669"/>
            <a:ext cx="6552467" cy="3597467"/>
          </a:xfrm>
          <a:prstGeom prst="rect">
            <a:avLst/>
          </a:prstGeo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F327B22-80F1-BCA5-A95C-742D70845B08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21734" y="179473"/>
            <a:ext cx="8500533" cy="577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>
                <a:solidFill>
                  <a:srgbClr val="437CB4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</p:spTree>
    <p:extLst>
      <p:ext uri="{BB962C8B-B14F-4D97-AF65-F5344CB8AC3E}">
        <p14:creationId xmlns:p14="http://schemas.microsoft.com/office/powerpoint/2010/main" val="1339179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Jouets de bébé, intérieur, jouet&#10;&#10;Description générée automatiquement">
            <a:extLst>
              <a:ext uri="{FF2B5EF4-FFF2-40B4-BE49-F238E27FC236}">
                <a16:creationId xmlns:a16="http://schemas.microsoft.com/office/drawing/2014/main" id="{7DB136C9-5850-F527-06A1-D85BCE1845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2CAFC78-F0EA-0CE4-A3A1-CCBB53C27A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628" y="2188964"/>
            <a:ext cx="4026672" cy="994172"/>
          </a:xfrm>
          <a:prstGeom prst="rect">
            <a:avLst/>
          </a:prstGeom>
        </p:spPr>
        <p:txBody>
          <a:bodyPr/>
          <a:lstStyle>
            <a:lvl1pPr>
              <a:defRPr sz="4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pPr lvl="0"/>
            <a:r>
              <a:rPr lang="fr-FR"/>
              <a:t>Ajouter votre titre</a:t>
            </a:r>
          </a:p>
        </p:txBody>
      </p:sp>
    </p:spTree>
    <p:extLst>
      <p:ext uri="{BB962C8B-B14F-4D97-AF65-F5344CB8AC3E}">
        <p14:creationId xmlns:p14="http://schemas.microsoft.com/office/powerpoint/2010/main" val="751176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FEEEAA73-FC1A-3B3E-12F2-296EB210053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21734" y="650045"/>
            <a:ext cx="8500532" cy="2835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rgbClr val="437CB4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024F69-EFFE-2034-83DB-3F8D9725633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1734" y="1313916"/>
            <a:ext cx="8500532" cy="3181192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rgbClr val="427DB4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600075" indent="-257175">
              <a:buClr>
                <a:srgbClr val="427DB4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buClr>
                <a:srgbClr val="427DB4"/>
              </a:buClr>
              <a:buFont typeface="Arial" panose="020B0604020202020204" pitchFamily="34" charset="0"/>
              <a:buChar char="•"/>
              <a:defRPr sz="135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texte</a:t>
            </a:r>
          </a:p>
          <a:p>
            <a:pPr lvl="1"/>
            <a:r>
              <a:rPr lang="fr-FR"/>
              <a:t>Ajouter votre texte</a:t>
            </a:r>
          </a:p>
          <a:p>
            <a:pPr lvl="2"/>
            <a:r>
              <a:rPr lang="fr-FR"/>
              <a:t>Ajouter votre texte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C2ABF3EB-3A75-35C0-4038-F4D8E14785FC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21734" y="179473"/>
            <a:ext cx="8500533" cy="577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>
                <a:solidFill>
                  <a:srgbClr val="437CB4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4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err="1"/>
              <a:t>Ajouter</a:t>
            </a:r>
            <a:r>
              <a:rPr lang="en-US" noProof="0"/>
              <a:t> </a:t>
            </a:r>
            <a:r>
              <a:rPr lang="en-US" noProof="0" err="1"/>
              <a:t>votre</a:t>
            </a:r>
            <a:r>
              <a:rPr lang="en-US" noProof="0"/>
              <a:t> </a:t>
            </a:r>
            <a:r>
              <a:rPr lang="en-US" noProof="0" err="1"/>
              <a:t>titre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15699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390A639-F0CF-5FC4-0A8A-F44E7E4EBE3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55600" y="179473"/>
            <a:ext cx="8025668" cy="577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>
                <a:solidFill>
                  <a:srgbClr val="437CB4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72D8CE28-7771-8BB3-59B7-750A17FBB33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55600" y="650045"/>
            <a:ext cx="6315364" cy="2835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rgbClr val="437CB4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</p:spTree>
    <p:extLst>
      <p:ext uri="{BB962C8B-B14F-4D97-AF65-F5344CB8AC3E}">
        <p14:creationId xmlns:p14="http://schemas.microsoft.com/office/powerpoint/2010/main" val="2812940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04BF1A8-B2EE-46A3-D694-30721C9EDB1F}"/>
              </a:ext>
            </a:extLst>
          </p:cNvPr>
          <p:cNvSpPr/>
          <p:nvPr userDrawn="1"/>
        </p:nvSpPr>
        <p:spPr>
          <a:xfrm>
            <a:off x="1" y="0"/>
            <a:ext cx="2947621" cy="5143500"/>
          </a:xfrm>
          <a:prstGeom prst="rect">
            <a:avLst/>
          </a:prstGeom>
          <a:solidFill>
            <a:srgbClr val="15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6FF775-152A-56C8-EBA6-138A38EC2E2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96290" y="430054"/>
            <a:ext cx="2440316" cy="5770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3300" b="1" kern="1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ppins Black" panose="00000A00000000000000" pitchFamily="2" charset="0"/>
                <a:ea typeface="+mn-ea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C21A955-2505-E756-16F2-1522EACA662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96290" y="4215109"/>
            <a:ext cx="2440316" cy="2835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fr-FR"/>
              <a:t>Ajouter votre titre</a:t>
            </a:r>
          </a:p>
        </p:txBody>
      </p:sp>
    </p:spTree>
    <p:extLst>
      <p:ext uri="{BB962C8B-B14F-4D97-AF65-F5344CB8AC3E}">
        <p14:creationId xmlns:p14="http://schemas.microsoft.com/office/powerpoint/2010/main" val="397365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760CD13-2471-4112-A7F8-D8F996CEFC6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186" y="4656489"/>
            <a:ext cx="218875" cy="303993"/>
          </a:xfrm>
          <a:prstGeom prst="rect">
            <a:avLst/>
          </a:prstGeom>
        </p:spPr>
      </p:pic>
      <p:pic>
        <p:nvPicPr>
          <p:cNvPr id="3" name="Image 2" descr="Une image contenant texte, signe, graphiques vectoriels&#10;&#10;Description générée automatiquement">
            <a:extLst>
              <a:ext uri="{FF2B5EF4-FFF2-40B4-BE49-F238E27FC236}">
                <a16:creationId xmlns:a16="http://schemas.microsoft.com/office/drawing/2014/main" id="{0FDBC586-C06D-9EF1-E0D6-D23A32C8AA81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921" y="4664374"/>
            <a:ext cx="303993" cy="30399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339DE59-42BD-F162-55C2-5285F4CEC91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8263889" y="4603636"/>
            <a:ext cx="576487" cy="27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40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4089" r:id="rId14"/>
    <p:sldLayoutId id="2147484090" r:id="rId15"/>
    <p:sldLayoutId id="2147484091" r:id="rId16"/>
    <p:sldLayoutId id="2147484092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321A97D4-638A-76E0-A0A5-9821C5D2A11F}"/>
              </a:ext>
            </a:extLst>
          </p:cNvPr>
          <p:cNvSpPr/>
          <p:nvPr/>
        </p:nvSpPr>
        <p:spPr>
          <a:xfrm>
            <a:off x="7029450" y="273375"/>
            <a:ext cx="2815824" cy="1018213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786F89C-8B4A-25D1-B21E-AB8C23931643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09773" y="501227"/>
            <a:ext cx="6787749" cy="422717"/>
          </a:xfrm>
          <a:prstGeom prst="rect">
            <a:avLst/>
          </a:prstGeom>
        </p:spPr>
        <p:txBody>
          <a:bodyPr/>
          <a:lstStyle/>
          <a:p>
            <a:r>
              <a:rPr lang="fr-FR" sz="2000" dirty="0"/>
              <a:t>SESSION DPO Forum Paris 2025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530307C-4326-1716-89C1-4D584F7B719A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78884" y="910628"/>
            <a:ext cx="5574840" cy="669022"/>
          </a:xfrm>
        </p:spPr>
        <p:txBody>
          <a:bodyPr/>
          <a:lstStyle/>
          <a:p>
            <a:r>
              <a:rPr lang="fr-FR" sz="3200" dirty="0"/>
              <a:t>CAL&amp;F &amp; ARCAD Software</a:t>
            </a:r>
          </a:p>
          <a:p>
            <a:r>
              <a:rPr lang="fr-FR" sz="3200" dirty="0"/>
              <a:t>réduisent drastiquement l’impact des data </a:t>
            </a:r>
            <a:r>
              <a:rPr lang="fr-FR" sz="3200" dirty="0" err="1"/>
              <a:t>breach</a:t>
            </a:r>
            <a:r>
              <a:rPr lang="fr-FR" sz="3200" dirty="0"/>
              <a:t> grâce à DOT </a:t>
            </a:r>
            <a:r>
              <a:rPr lang="fr-FR" sz="3200" dirty="0" err="1"/>
              <a:t>Anonymizer</a:t>
            </a:r>
            <a:endParaRPr lang="fr-FR" sz="3200" dirty="0"/>
          </a:p>
          <a:p>
            <a:endParaRPr lang="fr-FR" sz="3200" dirty="0"/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1649AB4E-CE35-556D-4E59-902473374FB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/>
          <a:srcRect/>
          <a:stretch>
            <a:fillRect/>
          </a:stretch>
        </p:blipFill>
        <p:spPr>
          <a:xfrm>
            <a:off x="451644" y="3737803"/>
            <a:ext cx="896937" cy="896937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700991A-252B-2BB9-3885-6382CAB57D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09772" y="3082097"/>
            <a:ext cx="6372423" cy="30149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Mardi 6 mai 2025 à 11h45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5FA09AD5-E709-E8DC-7377-ED51D933AE3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579797" y="3884975"/>
            <a:ext cx="5202399" cy="301490"/>
          </a:xfrm>
        </p:spPr>
        <p:txBody>
          <a:bodyPr/>
          <a:lstStyle/>
          <a:p>
            <a:r>
              <a:rPr lang="fr-FR" dirty="0"/>
              <a:t>Blaise Diagne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D75E9E5C-697E-2127-599B-079612C4A04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579797" y="4238998"/>
            <a:ext cx="5202399" cy="301490"/>
          </a:xfrm>
        </p:spPr>
        <p:txBody>
          <a:bodyPr/>
          <a:lstStyle/>
          <a:p>
            <a:r>
              <a:rPr lang="fr-FR" dirty="0"/>
              <a:t>DPO, CAL&amp;F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0832FF8-F66B-708C-1F06-D0442D3ED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522" y="522079"/>
            <a:ext cx="1075726" cy="52080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39F75F5-3CFF-E2AB-285A-4DFA22AA1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8460" y="404610"/>
            <a:ext cx="537257" cy="75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93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CF6606-8060-004E-66F8-9F0DCF2F22F0}"/>
              </a:ext>
            </a:extLst>
          </p:cNvPr>
          <p:cNvSpPr/>
          <p:nvPr/>
        </p:nvSpPr>
        <p:spPr>
          <a:xfrm>
            <a:off x="7781622" y="4716291"/>
            <a:ext cx="1219200" cy="318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, capture d’écran, diagramme, conception&#10;&#10;Le contenu généré par l’IA peut être incorrect.">
            <a:extLst>
              <a:ext uri="{FF2B5EF4-FFF2-40B4-BE49-F238E27FC236}">
                <a16:creationId xmlns:a16="http://schemas.microsoft.com/office/drawing/2014/main" id="{1CC72108-A8BE-77E3-DED6-CFA1B6D72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46" y="801749"/>
            <a:ext cx="7504072" cy="4162278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2D9D97B-A87A-6785-3D83-15A1627DB1D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fr-FR"/>
              <a:t>Architecture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AEDFE2-3F7E-33EB-5454-45F91EBA0EF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fr-FR"/>
              <a:t>DOT </a:t>
            </a:r>
            <a:r>
              <a:rPr lang="fr-FR" err="1"/>
              <a:t>Anonymizer</a:t>
            </a:r>
            <a:endParaRPr lang="fr-FR"/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F1179C4F-F946-1A86-AE0C-AA68D2B70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622" y="4716291"/>
            <a:ext cx="1219200" cy="31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92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7920A9-BC98-0AFA-228C-1287D1FD10FB}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13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5DBF680-DA23-0DD6-F99F-74F13C1E705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1733" y="179472"/>
            <a:ext cx="8500533" cy="577082"/>
          </a:xfrm>
        </p:spPr>
        <p:txBody>
          <a:bodyPr/>
          <a:lstStyle/>
          <a:p>
            <a:r>
              <a:rPr lang="fr-FR" dirty="0"/>
              <a:t>Crédit Agricole L&amp;F </a:t>
            </a:r>
            <a:r>
              <a:rPr lang="fr-FR" dirty="0">
                <a:solidFill>
                  <a:schemeClr val="bg1"/>
                </a:solidFill>
              </a:rPr>
              <a:t>&amp;</a:t>
            </a:r>
            <a:r>
              <a:rPr lang="fr-FR" dirty="0"/>
              <a:t> </a:t>
            </a:r>
            <a:r>
              <a:rPr lang="fr-FR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ARCAD Software</a:t>
            </a:r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C7F79AF6-D80D-A786-99BC-599ED6B6EE82}"/>
              </a:ext>
            </a:extLst>
          </p:cNvPr>
          <p:cNvSpPr txBox="1">
            <a:spLocks/>
          </p:cNvSpPr>
          <p:nvPr/>
        </p:nvSpPr>
        <p:spPr>
          <a:xfrm>
            <a:off x="133004" y="1053349"/>
            <a:ext cx="4347555" cy="344383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57175" indent="-25717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134E7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000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34E79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34E79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Poppins"/>
                <a:cs typeface="Poppins"/>
              </a:rPr>
              <a:t>Filiale du </a:t>
            </a:r>
            <a:r>
              <a:rPr lang="fr-FR" b="1" dirty="0">
                <a:latin typeface="Poppins"/>
                <a:cs typeface="Poppins"/>
              </a:rPr>
              <a:t>Groupe Crédit Agricole</a:t>
            </a:r>
          </a:p>
          <a:p>
            <a:r>
              <a:rPr lang="fr-FR" dirty="0">
                <a:latin typeface="Poppins"/>
                <a:cs typeface="Poppins"/>
              </a:rPr>
              <a:t>Spécialisée dans le </a:t>
            </a:r>
            <a:r>
              <a:rPr lang="fr-FR" b="1" dirty="0">
                <a:latin typeface="Poppins"/>
                <a:cs typeface="Poppins"/>
              </a:rPr>
              <a:t>Leasing</a:t>
            </a:r>
            <a:r>
              <a:rPr lang="fr-FR" dirty="0">
                <a:latin typeface="Poppins"/>
                <a:cs typeface="Poppins"/>
              </a:rPr>
              <a:t>, l’</a:t>
            </a:r>
            <a:r>
              <a:rPr lang="fr-FR" b="1" dirty="0">
                <a:latin typeface="Poppins"/>
                <a:cs typeface="Poppins"/>
              </a:rPr>
              <a:t>Affacturage</a:t>
            </a:r>
            <a:r>
              <a:rPr lang="fr-FR" dirty="0">
                <a:latin typeface="Poppins"/>
                <a:cs typeface="Poppins"/>
              </a:rPr>
              <a:t> et le financement des énergies, infrastructures d’établissements privés et publics</a:t>
            </a:r>
          </a:p>
          <a:p>
            <a:r>
              <a:rPr lang="fr-FR" b="1" dirty="0">
                <a:latin typeface="Poppins"/>
                <a:cs typeface="Poppins"/>
              </a:rPr>
              <a:t>11 pays</a:t>
            </a:r>
            <a:r>
              <a:rPr lang="fr-FR" dirty="0">
                <a:latin typeface="Poppins"/>
                <a:cs typeface="Poppins"/>
              </a:rPr>
              <a:t> d’implantation en Europe et en Afrique</a:t>
            </a:r>
          </a:p>
          <a:p>
            <a:r>
              <a:rPr lang="fr-FR" b="1" dirty="0">
                <a:latin typeface="Poppins"/>
                <a:cs typeface="Poppins"/>
              </a:rPr>
              <a:t>256 000 clients </a:t>
            </a:r>
            <a:r>
              <a:rPr lang="fr-FR" dirty="0">
                <a:latin typeface="Poppins"/>
                <a:cs typeface="Poppins"/>
              </a:rPr>
              <a:t>entreprises et particuliers</a:t>
            </a:r>
          </a:p>
          <a:p>
            <a:r>
              <a:rPr lang="fr-FR" b="1" dirty="0">
                <a:latin typeface="Poppins"/>
                <a:cs typeface="Poppins"/>
              </a:rPr>
              <a:t>32 MDS€</a:t>
            </a:r>
            <a:r>
              <a:rPr lang="fr-FR" dirty="0">
                <a:latin typeface="Poppins"/>
                <a:cs typeface="Poppins"/>
              </a:rPr>
              <a:t> d’encours financés (dont 28% à l’international)</a:t>
            </a:r>
          </a:p>
          <a:p>
            <a:r>
              <a:rPr lang="fr-FR" b="1" dirty="0">
                <a:latin typeface="Poppins"/>
                <a:cs typeface="Poppins"/>
              </a:rPr>
              <a:t>2 789 collaborateurs</a:t>
            </a: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F28A83FB-B080-36AC-CFE5-F95C8C87B94B}"/>
              </a:ext>
            </a:extLst>
          </p:cNvPr>
          <p:cNvSpPr txBox="1">
            <a:spLocks/>
          </p:cNvSpPr>
          <p:nvPr/>
        </p:nvSpPr>
        <p:spPr>
          <a:xfrm>
            <a:off x="4756845" y="1053350"/>
            <a:ext cx="4010005" cy="3910678"/>
          </a:xfrm>
          <a:prstGeom prst="rect">
            <a:avLst/>
          </a:prstGeom>
        </p:spPr>
        <p:txBody>
          <a:bodyPr/>
          <a:lstStyle>
            <a:lvl1pPr marL="257175" indent="-25717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134E7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000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34E79"/>
              </a:buClr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134E79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fr-FR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  <a:cs typeface="Poppins"/>
              </a:rPr>
              <a:t>Éditeur de logiciels français de </a:t>
            </a: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  <a:cs typeface="Poppins"/>
              </a:rPr>
              <a:t>32 ans d'expérience</a:t>
            </a:r>
          </a:p>
          <a:p>
            <a:pPr>
              <a:buClr>
                <a:schemeClr val="bg1"/>
              </a:buClr>
            </a:pPr>
            <a:r>
              <a:rPr lang="fr-FR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  <a:cs typeface="Poppins"/>
              </a:rPr>
              <a:t>Spécialisé dans le </a:t>
            </a:r>
            <a:r>
              <a:rPr lang="fr-FR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  <a:cs typeface="Poppins"/>
              </a:rPr>
              <a:t>DevSecOps</a:t>
            </a:r>
            <a:endParaRPr lang="fr-FR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/>
              <a:cs typeface="Poppins"/>
            </a:endParaRPr>
          </a:p>
          <a:p>
            <a:pPr>
              <a:buClr>
                <a:schemeClr val="bg1"/>
              </a:buClr>
            </a:pPr>
            <a:r>
              <a:rPr lang="fr-FR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  <a:cs typeface="Poppins"/>
              </a:rPr>
              <a:t>Présent dans plus de </a:t>
            </a: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  <a:cs typeface="Poppins"/>
              </a:rPr>
              <a:t>75 pays</a:t>
            </a:r>
          </a:p>
          <a:p>
            <a:pPr>
              <a:buClr>
                <a:schemeClr val="bg1"/>
              </a:buClr>
            </a:pP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  <a:cs typeface="Poppins"/>
              </a:rPr>
              <a:t>+450 clients</a:t>
            </a:r>
          </a:p>
          <a:p>
            <a:pPr>
              <a:buClr>
                <a:schemeClr val="bg1"/>
              </a:buClr>
            </a:pP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  <a:cs typeface="Poppins"/>
              </a:rPr>
              <a:t>100 collaborateurs</a:t>
            </a:r>
          </a:p>
          <a:p>
            <a:pPr>
              <a:buClr>
                <a:schemeClr val="bg1"/>
              </a:buClr>
            </a:pPr>
            <a:r>
              <a:rPr lang="fr-FR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  <a:cs typeface="Poppins"/>
              </a:rPr>
              <a:t>Sa marque </a:t>
            </a: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  <a:cs typeface="Poppins"/>
              </a:rPr>
              <a:t>DOT</a:t>
            </a:r>
            <a:r>
              <a:rPr lang="fr-FR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/>
                <a:cs typeface="Poppins"/>
              </a:rPr>
              <a:t> est spécialisée dans la gestion des données de test et l’anonymisation des données personnelles​</a:t>
            </a:r>
          </a:p>
        </p:txBody>
      </p:sp>
    </p:spTree>
    <p:extLst>
      <p:ext uri="{BB962C8B-B14F-4D97-AF65-F5344CB8AC3E}">
        <p14:creationId xmlns:p14="http://schemas.microsoft.com/office/powerpoint/2010/main" val="71288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B9338A-3046-BFD7-7617-8D387DD4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328" y="2074664"/>
            <a:ext cx="4709718" cy="994172"/>
          </a:xfrm>
        </p:spPr>
        <p:txBody>
          <a:bodyPr/>
          <a:lstStyle/>
          <a:p>
            <a:r>
              <a:rPr lang="fr-FR" dirty="0"/>
              <a:t>Avez-vous des questions ?</a:t>
            </a:r>
          </a:p>
        </p:txBody>
      </p:sp>
    </p:spTree>
    <p:extLst>
      <p:ext uri="{BB962C8B-B14F-4D97-AF65-F5344CB8AC3E}">
        <p14:creationId xmlns:p14="http://schemas.microsoft.com/office/powerpoint/2010/main" val="1243973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FB712F-4CDE-D0EF-F154-F3F40C325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89" y="2074664"/>
            <a:ext cx="5128360" cy="994172"/>
          </a:xfrm>
        </p:spPr>
        <p:txBody>
          <a:bodyPr/>
          <a:lstStyle/>
          <a:p>
            <a:r>
              <a:rPr lang="fr-FR" dirty="0"/>
              <a:t>Merci pour votre attention !</a:t>
            </a:r>
          </a:p>
        </p:txBody>
      </p:sp>
    </p:spTree>
    <p:extLst>
      <p:ext uri="{BB962C8B-B14F-4D97-AF65-F5344CB8AC3E}">
        <p14:creationId xmlns:p14="http://schemas.microsoft.com/office/powerpoint/2010/main" val="2556859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2F7D71-9B0A-6B30-0DE2-59AE899FCF0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 lIns="91440" tIns="45720" rIns="91440" bIns="45720" anchor="t"/>
          <a:lstStyle/>
          <a:p>
            <a:r>
              <a:rPr lang="fr-FR" sz="3200" dirty="0">
                <a:solidFill>
                  <a:srgbClr val="164E79"/>
                </a:solidFill>
                <a:latin typeface="Poppins Black"/>
                <a:ea typeface="+mj-ea"/>
                <a:cs typeface="Poppins Black"/>
              </a:rPr>
              <a:t>Contexte, enjeux, objectifs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13EC2CF-FDD6-42EB-3AB3-25311A357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0014" y="1549118"/>
            <a:ext cx="7406695" cy="646331"/>
          </a:xfrm>
        </p:spPr>
        <p:txBody>
          <a:bodyPr/>
          <a:lstStyle/>
          <a:p>
            <a:pPr marL="0" indent="0">
              <a:buNone/>
            </a:pPr>
            <a:r>
              <a:rPr lang="fr-FR" sz="1800" b="1" dirty="0">
                <a:latin typeface="Poppins"/>
                <a:cs typeface="Poppins"/>
              </a:rPr>
              <a:t>Relever le défi de l’anonymisation des données en SI complexe</a:t>
            </a:r>
            <a:r>
              <a:rPr lang="fr-FR" b="1" dirty="0">
                <a:latin typeface="Poppins"/>
                <a:cs typeface="Poppins"/>
              </a:rPr>
              <a:t> </a:t>
            </a:r>
            <a:r>
              <a:rPr lang="fr-FR" dirty="0">
                <a:latin typeface="Poppins"/>
                <a:cs typeface="Poppins"/>
              </a:rPr>
              <a:t>(+de 300 applications, 11 pays).</a:t>
            </a:r>
            <a:endParaRPr lang="fr-FR" sz="1800" dirty="0">
              <a:latin typeface="Poppins"/>
              <a:cs typeface="Poppin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DD6A873-9D2E-67E8-FF63-AA0EE57098F2}"/>
              </a:ext>
            </a:extLst>
          </p:cNvPr>
          <p:cNvGrpSpPr/>
          <p:nvPr/>
        </p:nvGrpSpPr>
        <p:grpSpPr>
          <a:xfrm>
            <a:off x="547487" y="1507368"/>
            <a:ext cx="652058" cy="652058"/>
            <a:chOff x="499900" y="1904482"/>
            <a:chExt cx="772775" cy="772775"/>
          </a:xfrm>
        </p:grpSpPr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B23CF6CE-4EC6-9D46-8330-F319121970F9}"/>
                </a:ext>
              </a:extLst>
            </p:cNvPr>
            <p:cNvSpPr/>
            <p:nvPr/>
          </p:nvSpPr>
          <p:spPr>
            <a:xfrm>
              <a:off x="499900" y="1904482"/>
              <a:ext cx="772775" cy="772775"/>
            </a:xfrm>
            <a:prstGeom prst="ellipse">
              <a:avLst/>
            </a:prstGeom>
            <a:solidFill>
              <a:srgbClr val="134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Graphique 6" descr="Verrou avec un remplissage uni">
              <a:extLst>
                <a:ext uri="{FF2B5EF4-FFF2-40B4-BE49-F238E27FC236}">
                  <a16:creationId xmlns:a16="http://schemas.microsoft.com/office/drawing/2014/main" id="{C1738BE6-8397-A6F6-0DDD-749A47B45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2256" y="1963689"/>
              <a:ext cx="608061" cy="6080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Ellipse 7">
            <a:extLst>
              <a:ext uri="{FF2B5EF4-FFF2-40B4-BE49-F238E27FC236}">
                <a16:creationId xmlns:a16="http://schemas.microsoft.com/office/drawing/2014/main" id="{21517980-96D2-13F2-38E1-A05804CD1289}"/>
              </a:ext>
            </a:extLst>
          </p:cNvPr>
          <p:cNvSpPr/>
          <p:nvPr/>
        </p:nvSpPr>
        <p:spPr>
          <a:xfrm>
            <a:off x="547487" y="730229"/>
            <a:ext cx="652058" cy="652058"/>
          </a:xfrm>
          <a:prstGeom prst="ellipse">
            <a:avLst/>
          </a:prstGeom>
          <a:solidFill>
            <a:srgbClr val="13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Graphique 10" descr="Voleur avec un remplissage uni">
            <a:extLst>
              <a:ext uri="{FF2B5EF4-FFF2-40B4-BE49-F238E27FC236}">
                <a16:creationId xmlns:a16="http://schemas.microsoft.com/office/drawing/2014/main" id="{C6A33ECB-913C-D551-C466-E2214CD3F3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0746" y="831112"/>
            <a:ext cx="442513" cy="4425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0EFD1FF7-B62A-8353-8867-BA1F83038D08}"/>
              </a:ext>
            </a:extLst>
          </p:cNvPr>
          <p:cNvSpPr/>
          <p:nvPr/>
        </p:nvSpPr>
        <p:spPr>
          <a:xfrm>
            <a:off x="547486" y="3061646"/>
            <a:ext cx="652058" cy="652058"/>
          </a:xfrm>
          <a:prstGeom prst="ellipse">
            <a:avLst/>
          </a:prstGeom>
          <a:solidFill>
            <a:srgbClr val="13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DC1E577-21B6-70FE-138B-5D2A293285A6}"/>
              </a:ext>
            </a:extLst>
          </p:cNvPr>
          <p:cNvSpPr txBox="1"/>
          <p:nvPr/>
        </p:nvSpPr>
        <p:spPr>
          <a:xfrm>
            <a:off x="1350014" y="735956"/>
            <a:ext cx="69957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Poppins"/>
                <a:cs typeface="Poppins"/>
              </a:rPr>
              <a:t>Se prémunir </a:t>
            </a:r>
            <a:r>
              <a:rPr lang="fr-FR" sz="1800" b="1" dirty="0">
                <a:latin typeface="Poppins"/>
                <a:cs typeface="Poppins"/>
              </a:rPr>
              <a:t>du vol de données en Env. Prod / Hors Prod </a:t>
            </a:r>
            <a:r>
              <a:rPr lang="fr-FR" sz="1800" dirty="0">
                <a:latin typeface="Poppins"/>
                <a:cs typeface="Poppins"/>
              </a:rPr>
              <a:t>et</a:t>
            </a:r>
            <a:r>
              <a:rPr lang="fr-FR" sz="1800" b="1" dirty="0">
                <a:latin typeface="Poppins"/>
                <a:cs typeface="Poppins"/>
              </a:rPr>
              <a:t> </a:t>
            </a:r>
            <a:r>
              <a:rPr lang="fr-FR" sz="1800" dirty="0">
                <a:latin typeface="Poppins"/>
                <a:cs typeface="Poppins"/>
              </a:rPr>
              <a:t>préserver </a:t>
            </a:r>
            <a:r>
              <a:rPr lang="fr-FR" sz="1800" b="1" dirty="0">
                <a:latin typeface="Poppins"/>
                <a:cs typeface="Poppins"/>
              </a:rPr>
              <a:t>l’image de marque de l’entreprise</a:t>
            </a:r>
            <a:r>
              <a:rPr lang="fr-FR" sz="1800" dirty="0">
                <a:latin typeface="Poppins"/>
                <a:cs typeface="Poppins"/>
              </a:rPr>
              <a:t>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AF8107A-BB71-34C2-9CFC-08E4F6FE6C99}"/>
              </a:ext>
            </a:extLst>
          </p:cNvPr>
          <p:cNvSpPr txBox="1"/>
          <p:nvPr/>
        </p:nvSpPr>
        <p:spPr>
          <a:xfrm>
            <a:off x="1350014" y="3211065"/>
            <a:ext cx="76346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b="1" dirty="0">
                <a:latin typeface="Poppins"/>
                <a:cs typeface="Poppins"/>
              </a:rPr>
              <a:t>Se conformer aux réglementations de l’U.E. </a:t>
            </a:r>
            <a:r>
              <a:rPr lang="fr-FR" sz="1800" dirty="0">
                <a:latin typeface="Poppins"/>
                <a:cs typeface="Poppins"/>
              </a:rPr>
              <a:t>: RGPD, NIS 2, DORA…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EA67765-5B41-9359-0A59-86BB40A10C17}"/>
              </a:ext>
            </a:extLst>
          </p:cNvPr>
          <p:cNvSpPr txBox="1"/>
          <p:nvPr/>
        </p:nvSpPr>
        <p:spPr>
          <a:xfrm>
            <a:off x="1350014" y="2241592"/>
            <a:ext cx="64939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Poppins"/>
                <a:cs typeface="Poppins"/>
              </a:rPr>
              <a:t>Optimiser la connaissance et la persistance du SI </a:t>
            </a:r>
            <a:r>
              <a:rPr lang="fr-FR" dirty="0">
                <a:latin typeface="Poppins"/>
                <a:cs typeface="Poppins"/>
              </a:rPr>
              <a:t>(Data Gouvernance, dictionnaire de données, évolutivité, rationalisation, résilience).</a:t>
            </a:r>
            <a:endParaRPr lang="fr-FR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EC9A30C-BFF7-EACC-112E-BD74461AD044}"/>
              </a:ext>
            </a:extLst>
          </p:cNvPr>
          <p:cNvSpPr/>
          <p:nvPr/>
        </p:nvSpPr>
        <p:spPr>
          <a:xfrm>
            <a:off x="547487" y="2284507"/>
            <a:ext cx="652058" cy="652058"/>
          </a:xfrm>
          <a:prstGeom prst="ellipse">
            <a:avLst/>
          </a:prstGeom>
          <a:solidFill>
            <a:srgbClr val="13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Graphique 14" descr="Tête avec engrenages avec un remplissage uni">
            <a:extLst>
              <a:ext uri="{FF2B5EF4-FFF2-40B4-BE49-F238E27FC236}">
                <a16:creationId xmlns:a16="http://schemas.microsoft.com/office/drawing/2014/main" id="{DEB38A2C-6EFB-6F81-3DE2-53110653E1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8579" y="2359064"/>
            <a:ext cx="491473" cy="49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F7342C7C-6212-207A-4288-6F87CEC5E7B5}"/>
              </a:ext>
            </a:extLst>
          </p:cNvPr>
          <p:cNvSpPr txBox="1"/>
          <p:nvPr/>
        </p:nvSpPr>
        <p:spPr>
          <a:xfrm>
            <a:off x="1350014" y="3857372"/>
            <a:ext cx="75740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Poppins"/>
                <a:cs typeface="Poppins"/>
              </a:rPr>
              <a:t>Garantir la </a:t>
            </a:r>
            <a:r>
              <a:rPr lang="fr-FR" b="1" dirty="0">
                <a:latin typeface="Poppins"/>
                <a:cs typeface="Poppins"/>
              </a:rPr>
              <a:t>croissance internationale et les performances financières de l’entreprise</a:t>
            </a:r>
            <a:r>
              <a:rPr lang="fr-FR" dirty="0">
                <a:latin typeface="Poppins"/>
                <a:cs typeface="Poppins"/>
              </a:rPr>
              <a:t>.</a:t>
            </a:r>
            <a:endParaRPr lang="fr-FR" dirty="0"/>
          </a:p>
        </p:txBody>
      </p:sp>
      <p:pic>
        <p:nvPicPr>
          <p:cNvPr id="27" name="Graphique 26" descr="Marteau d'officiel avec un remplissage uni">
            <a:extLst>
              <a:ext uri="{FF2B5EF4-FFF2-40B4-BE49-F238E27FC236}">
                <a16:creationId xmlns:a16="http://schemas.microsoft.com/office/drawing/2014/main" id="{E0BAD5F8-73EA-79C0-A57F-78A10FB5F6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8332" y="3157484"/>
            <a:ext cx="455634" cy="455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5F3907EF-B08C-3290-D8A1-A72E8B3DCCAE}"/>
              </a:ext>
            </a:extLst>
          </p:cNvPr>
          <p:cNvSpPr/>
          <p:nvPr/>
        </p:nvSpPr>
        <p:spPr>
          <a:xfrm>
            <a:off x="547486" y="3834038"/>
            <a:ext cx="652058" cy="652058"/>
          </a:xfrm>
          <a:prstGeom prst="ellipse">
            <a:avLst/>
          </a:prstGeom>
          <a:solidFill>
            <a:srgbClr val="13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Graphique 24" descr="Graphique exponentiel avec un remplissage uni">
            <a:extLst>
              <a:ext uri="{FF2B5EF4-FFF2-40B4-BE49-F238E27FC236}">
                <a16:creationId xmlns:a16="http://schemas.microsoft.com/office/drawing/2014/main" id="{BF90B36D-040D-82B6-1D45-81E64E5383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8332" y="3900540"/>
            <a:ext cx="482793" cy="4827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1024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6A056B-8B36-0D8F-AEB0-BDD3A416F1AE}"/>
              </a:ext>
            </a:extLst>
          </p:cNvPr>
          <p:cNvSpPr>
            <a:spLocks noGrp="1"/>
          </p:cNvSpPr>
          <p:nvPr>
            <p:ph idx="12"/>
          </p:nvPr>
        </p:nvSpPr>
        <p:spPr>
          <a:noFill/>
        </p:spPr>
        <p:txBody>
          <a:bodyPr/>
          <a:lstStyle/>
          <a:p>
            <a:r>
              <a:rPr lang="fr-FR" dirty="0"/>
              <a:t>L’anonymisation vs les autres techniques de transformation </a:t>
            </a:r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E0CA628-E138-4BAD-8380-7B2F32A3CFBB}"/>
              </a:ext>
            </a:extLst>
          </p:cNvPr>
          <p:cNvSpPr txBox="1"/>
          <p:nvPr/>
        </p:nvSpPr>
        <p:spPr>
          <a:xfrm>
            <a:off x="4321107" y="3926211"/>
            <a:ext cx="169855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/>
                <a:cs typeface="Poppins"/>
              </a:rPr>
              <a:t>Table de correspondance (chiffrée)</a:t>
            </a:r>
            <a:endParaRPr lang="fr-FR" sz="1200" b="1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46AE5B5-5C44-4370-A669-110F674A426A}"/>
              </a:ext>
            </a:extLst>
          </p:cNvPr>
          <p:cNvSpPr txBox="1"/>
          <p:nvPr/>
        </p:nvSpPr>
        <p:spPr>
          <a:xfrm>
            <a:off x="7473115" y="3913436"/>
            <a:ext cx="16985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Clé de chiffrement</a:t>
            </a:r>
          </a:p>
        </p:txBody>
      </p:sp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DC92864D-01D0-42B9-B71C-DA38DB7F74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194857"/>
              </p:ext>
            </p:extLst>
          </p:nvPr>
        </p:nvGraphicFramePr>
        <p:xfrm>
          <a:off x="-19050" y="2443163"/>
          <a:ext cx="9180513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801206" imgH="1043971" progId="Excel.Sheet.12">
                  <p:embed/>
                </p:oleObj>
              </mc:Choice>
              <mc:Fallback>
                <p:oleObj name="Worksheet" r:id="rId3" imgW="8801206" imgH="1043971" progId="Excel.Sheet.12">
                  <p:embed/>
                  <p:pic>
                    <p:nvPicPr>
                      <p:cNvPr id="6" name="Objet 5">
                        <a:extLst>
                          <a:ext uri="{FF2B5EF4-FFF2-40B4-BE49-F238E27FC236}">
                            <a16:creationId xmlns:a16="http://schemas.microsoft.com/office/drawing/2014/main" id="{DC92864D-01D0-42B9-B71C-DA38DB7F74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9050" y="2443163"/>
                        <a:ext cx="9180513" cy="1031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lèche : demi-tour 6">
            <a:extLst>
              <a:ext uri="{FF2B5EF4-FFF2-40B4-BE49-F238E27FC236}">
                <a16:creationId xmlns:a16="http://schemas.microsoft.com/office/drawing/2014/main" id="{16E302CA-F584-49FE-BD84-6B6F4E18541B}"/>
              </a:ext>
            </a:extLst>
          </p:cNvPr>
          <p:cNvSpPr/>
          <p:nvPr/>
        </p:nvSpPr>
        <p:spPr>
          <a:xfrm>
            <a:off x="2249836" y="1807599"/>
            <a:ext cx="990389" cy="577848"/>
          </a:xfrm>
          <a:prstGeom prst="uturnArrow">
            <a:avLst>
              <a:gd name="adj1" fmla="val 5565"/>
              <a:gd name="adj2" fmla="val 8767"/>
              <a:gd name="adj3" fmla="val 15830"/>
              <a:gd name="adj4" fmla="val 83334"/>
              <a:gd name="adj5" fmla="val 100000"/>
            </a:avLst>
          </a:prstGeom>
          <a:solidFill>
            <a:srgbClr val="2C6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Flèche : demi-tour 7">
            <a:extLst>
              <a:ext uri="{FF2B5EF4-FFF2-40B4-BE49-F238E27FC236}">
                <a16:creationId xmlns:a16="http://schemas.microsoft.com/office/drawing/2014/main" id="{B49CB14F-9B4D-4152-A49A-DA8F8A4E624D}"/>
              </a:ext>
            </a:extLst>
          </p:cNvPr>
          <p:cNvSpPr/>
          <p:nvPr/>
        </p:nvSpPr>
        <p:spPr>
          <a:xfrm>
            <a:off x="2249836" y="1519083"/>
            <a:ext cx="2071271" cy="894250"/>
          </a:xfrm>
          <a:prstGeom prst="uturnArrow">
            <a:avLst>
              <a:gd name="adj1" fmla="val 3069"/>
              <a:gd name="adj2" fmla="val 5959"/>
              <a:gd name="adj3" fmla="val 12086"/>
              <a:gd name="adj4" fmla="val 84170"/>
              <a:gd name="adj5" fmla="val 100000"/>
            </a:avLst>
          </a:prstGeom>
          <a:solidFill>
            <a:srgbClr val="2C6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Flèche : demi-tour 8">
            <a:extLst>
              <a:ext uri="{FF2B5EF4-FFF2-40B4-BE49-F238E27FC236}">
                <a16:creationId xmlns:a16="http://schemas.microsoft.com/office/drawing/2014/main" id="{BB5B73C0-8B36-4992-9A75-41C5801FA890}"/>
              </a:ext>
            </a:extLst>
          </p:cNvPr>
          <p:cNvSpPr/>
          <p:nvPr/>
        </p:nvSpPr>
        <p:spPr>
          <a:xfrm>
            <a:off x="2249835" y="1218706"/>
            <a:ext cx="3107426" cy="1224132"/>
          </a:xfrm>
          <a:prstGeom prst="uturnArrow">
            <a:avLst>
              <a:gd name="adj1" fmla="val 2460"/>
              <a:gd name="adj2" fmla="val 4132"/>
              <a:gd name="adj3" fmla="val 12086"/>
              <a:gd name="adj4" fmla="val 84170"/>
              <a:gd name="adj5" fmla="val 100000"/>
            </a:avLst>
          </a:prstGeom>
          <a:solidFill>
            <a:srgbClr val="2C6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Flèche : demi-tour 9">
            <a:extLst>
              <a:ext uri="{FF2B5EF4-FFF2-40B4-BE49-F238E27FC236}">
                <a16:creationId xmlns:a16="http://schemas.microsoft.com/office/drawing/2014/main" id="{B40F265A-1330-448E-BFD0-26088875605B}"/>
              </a:ext>
            </a:extLst>
          </p:cNvPr>
          <p:cNvSpPr/>
          <p:nvPr/>
        </p:nvSpPr>
        <p:spPr>
          <a:xfrm>
            <a:off x="2249835" y="1198828"/>
            <a:ext cx="5112645" cy="1224132"/>
          </a:xfrm>
          <a:prstGeom prst="uturnArrow">
            <a:avLst>
              <a:gd name="adj1" fmla="val 2460"/>
              <a:gd name="adj2" fmla="val 4132"/>
              <a:gd name="adj3" fmla="val 12086"/>
              <a:gd name="adj4" fmla="val 84170"/>
              <a:gd name="adj5" fmla="val 100000"/>
            </a:avLst>
          </a:prstGeom>
          <a:solidFill>
            <a:srgbClr val="2C6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Flèche : demi-tour 10">
            <a:extLst>
              <a:ext uri="{FF2B5EF4-FFF2-40B4-BE49-F238E27FC236}">
                <a16:creationId xmlns:a16="http://schemas.microsoft.com/office/drawing/2014/main" id="{C8B92CDF-529B-490C-B0C5-7327B757BCB1}"/>
              </a:ext>
            </a:extLst>
          </p:cNvPr>
          <p:cNvSpPr/>
          <p:nvPr/>
        </p:nvSpPr>
        <p:spPr>
          <a:xfrm flipH="1" flipV="1">
            <a:off x="2127043" y="3506315"/>
            <a:ext cx="5296112" cy="1447009"/>
          </a:xfrm>
          <a:prstGeom prst="uturnArrow">
            <a:avLst>
              <a:gd name="adj1" fmla="val 2460"/>
              <a:gd name="adj2" fmla="val 4132"/>
              <a:gd name="adj3" fmla="val 12086"/>
              <a:gd name="adj4" fmla="val 84170"/>
              <a:gd name="adj5" fmla="val 100000"/>
            </a:avLst>
          </a:prstGeom>
          <a:solidFill>
            <a:srgbClr val="2C6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Flèche : demi-tour 12">
            <a:extLst>
              <a:ext uri="{FF2B5EF4-FFF2-40B4-BE49-F238E27FC236}">
                <a16:creationId xmlns:a16="http://schemas.microsoft.com/office/drawing/2014/main" id="{B618E44B-82FA-4A8F-AD27-BAFB70AD857C}"/>
              </a:ext>
            </a:extLst>
          </p:cNvPr>
          <p:cNvSpPr/>
          <p:nvPr/>
        </p:nvSpPr>
        <p:spPr>
          <a:xfrm flipH="1" flipV="1">
            <a:off x="2134659" y="3500592"/>
            <a:ext cx="2262190" cy="893698"/>
          </a:xfrm>
          <a:prstGeom prst="uturnArrow">
            <a:avLst>
              <a:gd name="adj1" fmla="val 3069"/>
              <a:gd name="adj2" fmla="val 5959"/>
              <a:gd name="adj3" fmla="val 12086"/>
              <a:gd name="adj4" fmla="val 84170"/>
              <a:gd name="adj5" fmla="val 100000"/>
            </a:avLst>
          </a:prstGeom>
          <a:solidFill>
            <a:srgbClr val="2C6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062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3FC093-2F1B-4FBD-CEC3-FDA5D7C56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446" y="1678056"/>
            <a:ext cx="4434296" cy="994172"/>
          </a:xfrm>
        </p:spPr>
        <p:txBody>
          <a:bodyPr/>
          <a:lstStyle/>
          <a:p>
            <a:r>
              <a:rPr lang="fr-FR" dirty="0"/>
              <a:t>Retour d’expérience CAL&amp;F</a:t>
            </a:r>
          </a:p>
        </p:txBody>
      </p:sp>
    </p:spTree>
    <p:extLst>
      <p:ext uri="{BB962C8B-B14F-4D97-AF65-F5344CB8AC3E}">
        <p14:creationId xmlns:p14="http://schemas.microsoft.com/office/powerpoint/2010/main" val="330401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5DBF680-DA23-0DD6-F99F-74F13C1E705E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fr-FR"/>
              <a:t>Mode opératoire / Exigences Projet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40CC270-E95A-E407-6EEC-788FD58A7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629" y="982707"/>
            <a:ext cx="8844742" cy="3809630"/>
          </a:xfrm>
        </p:spPr>
        <p:txBody>
          <a:bodyPr lIns="91440" tIns="45720" rIns="91440" bIns="45720" anchor="t"/>
          <a:lstStyle/>
          <a:p>
            <a:r>
              <a:rPr lang="fr-FR" b="1" dirty="0"/>
              <a:t>SI complexe </a:t>
            </a:r>
            <a:r>
              <a:rPr lang="fr-FR" dirty="0"/>
              <a:t>: + de 300 applications interconnectées via EAI (synchrone/asynchrone), mutualisées sur plusieurs pays.</a:t>
            </a:r>
          </a:p>
          <a:p>
            <a:r>
              <a:rPr lang="fr-FR" dirty="0"/>
              <a:t>3 cas d’usages RGPD et des Agences de Sécurité (ANSII, …) à couvrir : </a:t>
            </a:r>
          </a:p>
          <a:p>
            <a:pPr marL="685800" lvl="1" indent="-342900">
              <a:buFont typeface="+mj-lt"/>
              <a:buAutoNum type="arabicPeriod"/>
            </a:pPr>
            <a:r>
              <a:rPr lang="fr-FR" sz="1600" b="1" dirty="0"/>
              <a:t>Anonymisation en Env. Hors Prod </a:t>
            </a:r>
            <a:r>
              <a:rPr lang="fr-FR" sz="1600" dirty="0"/>
              <a:t>(</a:t>
            </a:r>
            <a:r>
              <a:rPr lang="fr-FR" sz="1600" dirty="0" err="1"/>
              <a:t>Dév</a:t>
            </a:r>
            <a:r>
              <a:rPr lang="fr-FR" sz="1600" dirty="0"/>
              <a:t>., Qualif., Intégration, Recette) ; </a:t>
            </a:r>
          </a:p>
          <a:p>
            <a:pPr marL="685800" lvl="1" indent="-342900">
              <a:buFont typeface="+mj-lt"/>
              <a:buAutoNum type="arabicPeriod"/>
            </a:pPr>
            <a:r>
              <a:rPr lang="fr-FR" sz="1600" b="1" dirty="0"/>
              <a:t>Gestion des durées de conservation légales </a:t>
            </a:r>
            <a:r>
              <a:rPr lang="fr-FR" sz="1600" dirty="0"/>
              <a:t>(10 pays de l’U.E) ou définies par CAL&amp;F /Prod ; </a:t>
            </a:r>
          </a:p>
          <a:p>
            <a:pPr marL="685800" lvl="1" indent="-342900">
              <a:buFont typeface="+mj-lt"/>
              <a:buAutoNum type="arabicPeriod"/>
            </a:pPr>
            <a:r>
              <a:rPr lang="fr-FR" sz="1600" b="1" dirty="0"/>
              <a:t>Mise en œuvre du droit à l’oubli </a:t>
            </a:r>
            <a:r>
              <a:rPr lang="fr-FR" sz="1600" dirty="0"/>
              <a:t>de la personne physique ou morale/ Prod.</a:t>
            </a:r>
          </a:p>
          <a:p>
            <a:pPr marL="342900" lvl="1" indent="0">
              <a:buNone/>
            </a:pPr>
            <a:r>
              <a:rPr lang="fr-FR" sz="1600" i="1" dirty="0"/>
              <a:t>NB : sanctions administratives jusqu’à 4% du CA mondial annuel pour chaque fonction, par chaque Autorité de Contrôle de l’U.E. (CNIL, etc.)</a:t>
            </a:r>
          </a:p>
          <a:p>
            <a:r>
              <a:rPr lang="fr-FR" b="1" dirty="0"/>
              <a:t>Gros volumes de données</a:t>
            </a:r>
            <a:r>
              <a:rPr lang="fr-FR" dirty="0"/>
              <a:t> sur le « cœur de Métier ».</a:t>
            </a:r>
          </a:p>
          <a:p>
            <a:r>
              <a:rPr lang="fr-FR" b="1" dirty="0"/>
              <a:t>Nombreuses technos et versions de SGBD </a:t>
            </a:r>
            <a:r>
              <a:rPr lang="fr-FR" dirty="0"/>
              <a:t>(</a:t>
            </a:r>
            <a:r>
              <a:rPr lang="fr-FR" dirty="0">
                <a:effectLst/>
                <a:ea typeface="Times New Roman" panose="02020603050405020304" pitchFamily="18" charset="0"/>
              </a:rPr>
              <a:t>ORACLE, SQL Server, MySQL, DB2, </a:t>
            </a:r>
            <a:r>
              <a:rPr lang="fr-FR" dirty="0" err="1">
                <a:effectLst/>
                <a:ea typeface="Times New Roman" panose="02020603050405020304" pitchFamily="18" charset="0"/>
              </a:rPr>
              <a:t>MariaDB</a:t>
            </a:r>
            <a:r>
              <a:rPr lang="fr-FR" dirty="0">
                <a:effectLst/>
                <a:ea typeface="Times New Roman" panose="02020603050405020304" pitchFamily="18" charset="0"/>
              </a:rPr>
              <a:t>, MySQL, MongoDB, Salesforce, H2, Service </a:t>
            </a:r>
            <a:r>
              <a:rPr lang="fr-FR" dirty="0" err="1">
                <a:effectLst/>
                <a:ea typeface="Times New Roman" panose="02020603050405020304" pitchFamily="18" charset="0"/>
              </a:rPr>
              <a:t>Now</a:t>
            </a:r>
            <a:r>
              <a:rPr lang="fr-FR" dirty="0">
                <a:effectLst/>
                <a:ea typeface="Times New Roman" panose="02020603050405020304" pitchFamily="18" charset="0"/>
              </a:rPr>
              <a:t>,…) </a:t>
            </a:r>
            <a:r>
              <a:rPr lang="fr-FR" dirty="0"/>
              <a:t>et divers formats </a:t>
            </a:r>
            <a:r>
              <a:rPr lang="fr-FR" dirty="0">
                <a:ea typeface="Calibri"/>
              </a:rPr>
              <a:t>(CSV, JSON, etc.)</a:t>
            </a:r>
          </a:p>
          <a:p>
            <a:pPr marL="0" indent="0">
              <a:buNone/>
            </a:pP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419384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9E177E39-A664-665F-152F-6222DE2AA597}"/>
              </a:ext>
            </a:extLst>
          </p:cNvPr>
          <p:cNvSpPr/>
          <p:nvPr/>
        </p:nvSpPr>
        <p:spPr>
          <a:xfrm>
            <a:off x="321734" y="2306997"/>
            <a:ext cx="943368" cy="943368"/>
          </a:xfrm>
          <a:prstGeom prst="ellipse">
            <a:avLst/>
          </a:prstGeom>
          <a:solidFill>
            <a:srgbClr val="13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B3D5D76-1847-DE1B-205E-1BB3190800F2}"/>
              </a:ext>
            </a:extLst>
          </p:cNvPr>
          <p:cNvSpPr/>
          <p:nvPr/>
        </p:nvSpPr>
        <p:spPr>
          <a:xfrm>
            <a:off x="321734" y="3386867"/>
            <a:ext cx="943368" cy="943368"/>
          </a:xfrm>
          <a:prstGeom prst="ellipse">
            <a:avLst/>
          </a:prstGeom>
          <a:solidFill>
            <a:srgbClr val="13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contenu 15">
            <a:extLst>
              <a:ext uri="{FF2B5EF4-FFF2-40B4-BE49-F238E27FC236}">
                <a16:creationId xmlns:a16="http://schemas.microsoft.com/office/drawing/2014/main" id="{2AE8A317-65FE-EE91-ADAC-B2AC23588F6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fr-FR" dirty="0"/>
              <a:t>Connaissance du SI et des règles de gestion Métiers</a:t>
            </a:r>
          </a:p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266ABB-BD28-7877-3906-E3AC1652EA06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fr-FR" dirty="0"/>
              <a:t>Prérequis au succès</a:t>
            </a:r>
          </a:p>
        </p:txBody>
      </p:sp>
      <p:pic>
        <p:nvPicPr>
          <p:cNvPr id="11" name="Graphique 10" descr="Tête avec engrenages avec un remplissage uni">
            <a:extLst>
              <a:ext uri="{FF2B5EF4-FFF2-40B4-BE49-F238E27FC236}">
                <a16:creationId xmlns:a16="http://schemas.microsoft.com/office/drawing/2014/main" id="{AE68A755-AE0D-A569-38B6-1E3931E88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7153" y="1268578"/>
            <a:ext cx="876638" cy="876638"/>
          </a:xfrm>
          <a:prstGeom prst="rect">
            <a:avLst/>
          </a:prstGeom>
        </p:spPr>
      </p:pic>
      <p:pic>
        <p:nvPicPr>
          <p:cNvPr id="13" name="Graphique 12" descr="Salle de conseil avec un remplissage uni">
            <a:extLst>
              <a:ext uri="{FF2B5EF4-FFF2-40B4-BE49-F238E27FC236}">
                <a16:creationId xmlns:a16="http://schemas.microsoft.com/office/drawing/2014/main" id="{4A3B0EEF-7DDD-E06C-B3B5-389330949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8873" y="3454006"/>
            <a:ext cx="809090" cy="809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9D8D1BB7-9E93-1919-4DE6-D78DF9445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571" y="2432909"/>
            <a:ext cx="7406695" cy="646331"/>
          </a:xfrm>
        </p:spPr>
        <p:txBody>
          <a:bodyPr/>
          <a:lstStyle/>
          <a:p>
            <a:pPr marL="0" indent="0">
              <a:buNone/>
            </a:pPr>
            <a:r>
              <a:rPr lang="fr-FR" sz="2000" b="1" dirty="0">
                <a:latin typeface="Poppins"/>
                <a:cs typeface="Poppins"/>
              </a:rPr>
              <a:t>Optimisation</a:t>
            </a:r>
            <a:r>
              <a:rPr lang="fr-FR" sz="2000" dirty="0">
                <a:latin typeface="Poppins"/>
                <a:cs typeface="Poppins"/>
              </a:rPr>
              <a:t> </a:t>
            </a:r>
            <a:r>
              <a:rPr lang="fr-FR" sz="2000" b="1" dirty="0">
                <a:latin typeface="Poppins"/>
                <a:cs typeface="Poppins"/>
              </a:rPr>
              <a:t>de l’anonymisation </a:t>
            </a:r>
            <a:r>
              <a:rPr lang="fr-FR" sz="2000" dirty="0">
                <a:latin typeface="Poppins"/>
                <a:cs typeface="Poppins"/>
              </a:rPr>
              <a:t>et de la fréquence des traitements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E2D52F-7DB0-6C36-9709-1CAD7B360778}"/>
              </a:ext>
            </a:extLst>
          </p:cNvPr>
          <p:cNvSpPr txBox="1"/>
          <p:nvPr/>
        </p:nvSpPr>
        <p:spPr>
          <a:xfrm>
            <a:off x="1415571" y="1333066"/>
            <a:ext cx="69957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2000" dirty="0">
                <a:latin typeface="Poppins"/>
                <a:cs typeface="Poppins"/>
              </a:rPr>
              <a:t>Typologie et </a:t>
            </a:r>
            <a:r>
              <a:rPr lang="fr-FR" sz="2000" b="1" dirty="0">
                <a:latin typeface="Poppins"/>
                <a:cs typeface="Poppins"/>
              </a:rPr>
              <a:t>connaissance du SI </a:t>
            </a:r>
            <a:r>
              <a:rPr lang="fr-FR" sz="2000" dirty="0">
                <a:latin typeface="Poppins"/>
                <a:cs typeface="Poppins"/>
              </a:rPr>
              <a:t>(dépendances, MPD, etc.) et des règles fonctionnelles Métiers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3D284EB-2DB1-F306-250F-C2252E197616}"/>
              </a:ext>
            </a:extLst>
          </p:cNvPr>
          <p:cNvSpPr txBox="1"/>
          <p:nvPr/>
        </p:nvSpPr>
        <p:spPr>
          <a:xfrm>
            <a:off x="1415571" y="3578597"/>
            <a:ext cx="72657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latin typeface="Poppins"/>
                <a:cs typeface="Poppins"/>
              </a:rPr>
              <a:t>Communiquer / Ecouter / Convaincre / Rassurer / Accompagner / Sensibiliser </a:t>
            </a:r>
            <a:r>
              <a:rPr lang="fr-FR" sz="2000" dirty="0">
                <a:latin typeface="Poppins"/>
                <a:cs typeface="Poppins"/>
              </a:rPr>
              <a:t>les équipes projets et Métiers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ED8BFB0-5F39-90FA-27CF-928DE953C24D}"/>
              </a:ext>
            </a:extLst>
          </p:cNvPr>
          <p:cNvSpPr/>
          <p:nvPr/>
        </p:nvSpPr>
        <p:spPr>
          <a:xfrm>
            <a:off x="321734" y="1227127"/>
            <a:ext cx="943368" cy="943368"/>
          </a:xfrm>
          <a:prstGeom prst="ellipse">
            <a:avLst/>
          </a:prstGeom>
          <a:solidFill>
            <a:srgbClr val="13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Graphique 19" descr="Brainstorming de groupe avec un remplissage uni">
            <a:extLst>
              <a:ext uri="{FF2B5EF4-FFF2-40B4-BE49-F238E27FC236}">
                <a16:creationId xmlns:a16="http://schemas.microsoft.com/office/drawing/2014/main" id="{BC89DB72-F582-D2A6-B87E-75CA95D750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3265" y="1336856"/>
            <a:ext cx="700305" cy="700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 21" descr="Une image contenant clipart, Graphique, cercle, dessin humoristique&#10;&#10;Description générée automatiquement">
            <a:extLst>
              <a:ext uri="{FF2B5EF4-FFF2-40B4-BE49-F238E27FC236}">
                <a16:creationId xmlns:a16="http://schemas.microsoft.com/office/drawing/2014/main" id="{19BAD631-9F36-59F5-9769-96EE7B8BA9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900" y="2525384"/>
            <a:ext cx="676978" cy="4834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6955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5E30C6-28CF-F8D0-4DB6-82248837647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fr-FR" dirty="0"/>
              <a:t>Les différentes étapes</a:t>
            </a:r>
          </a:p>
        </p:txBody>
      </p:sp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D9A9281A-AF10-DD26-42E9-87FDA18DAC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1430960"/>
              </p:ext>
            </p:extLst>
          </p:nvPr>
        </p:nvGraphicFramePr>
        <p:xfrm>
          <a:off x="0" y="724968"/>
          <a:ext cx="9144000" cy="18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4A8D593F-7A16-EB1E-E7AD-19CE807ACB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7280653"/>
              </p:ext>
            </p:extLst>
          </p:nvPr>
        </p:nvGraphicFramePr>
        <p:xfrm>
          <a:off x="0" y="2729088"/>
          <a:ext cx="9144000" cy="2022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3904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5DBF680-DA23-0DD6-F99F-74F13C1E705E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fr-FR" dirty="0"/>
              <a:t>Gains : </a:t>
            </a:r>
            <a:r>
              <a:rPr lang="fr-FR" sz="2400" dirty="0"/>
              <a:t>Solution agnostique, agile et quick-</a:t>
            </a:r>
            <a:r>
              <a:rPr lang="fr-FR" sz="2400" dirty="0" err="1"/>
              <a:t>win</a:t>
            </a:r>
            <a:r>
              <a:rPr lang="fr-FR" sz="2400" dirty="0"/>
              <a:t> !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87353CE-FB82-BB8B-3D3F-F8EA80BE1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4" y="702473"/>
            <a:ext cx="8614448" cy="4052407"/>
          </a:xfrm>
        </p:spPr>
        <p:txBody>
          <a:bodyPr/>
          <a:lstStyle/>
          <a:p>
            <a:r>
              <a:rPr lang="fr-FR" b="1" dirty="0">
                <a:latin typeface="Poppins"/>
                <a:cs typeface="Poppins"/>
              </a:rPr>
              <a:t>Amélioration et actualisation de la connaissance des modèles de données </a:t>
            </a:r>
            <a:r>
              <a:rPr lang="fr-FR" dirty="0">
                <a:latin typeface="Poppins"/>
                <a:cs typeface="Poppins"/>
              </a:rPr>
              <a:t>(détection via DOT </a:t>
            </a:r>
            <a:r>
              <a:rPr lang="fr-FR" dirty="0" err="1">
                <a:latin typeface="Poppins"/>
                <a:cs typeface="Poppins"/>
              </a:rPr>
              <a:t>Anonymizer</a:t>
            </a:r>
            <a:r>
              <a:rPr lang="fr-FR" dirty="0">
                <a:latin typeface="Poppins"/>
                <a:cs typeface="Poppins"/>
              </a:rPr>
              <a:t>).</a:t>
            </a:r>
          </a:p>
          <a:p>
            <a:pPr lvl="1"/>
            <a:r>
              <a:rPr lang="fr-FR" sz="1600" dirty="0">
                <a:latin typeface="Poppins"/>
                <a:cs typeface="Poppins"/>
              </a:rPr>
              <a:t>Enrichissement du data catalogue dès les premières découvertes des bases</a:t>
            </a:r>
          </a:p>
          <a:p>
            <a:r>
              <a:rPr lang="fr-FR" b="1" dirty="0">
                <a:latin typeface="Poppins"/>
                <a:cs typeface="Poppins"/>
              </a:rPr>
              <a:t>Anonymisation homogène inter-applicative</a:t>
            </a:r>
            <a:r>
              <a:rPr lang="fr-FR" dirty="0">
                <a:latin typeface="Poppins"/>
                <a:cs typeface="Poppins"/>
              </a:rPr>
              <a:t>, fonctionnellement cohérente.</a:t>
            </a:r>
          </a:p>
          <a:p>
            <a:pPr lvl="1"/>
            <a:r>
              <a:rPr lang="fr-FR" sz="1600" dirty="0">
                <a:latin typeface="Poppins"/>
                <a:cs typeface="Poppins"/>
              </a:rPr>
              <a:t>Rapide (&lt;15 min pour plusieurs millions de Mb par base) et automatisable (batch externe ou interne).</a:t>
            </a:r>
          </a:p>
          <a:p>
            <a:r>
              <a:rPr lang="fr-FR" b="1" dirty="0">
                <a:latin typeface="Poppins"/>
                <a:cs typeface="Poppins"/>
              </a:rPr>
              <a:t>Données anonymisées</a:t>
            </a:r>
            <a:r>
              <a:rPr lang="fr-FR" dirty="0">
                <a:latin typeface="Poppins"/>
                <a:cs typeface="Poppins"/>
              </a:rPr>
              <a:t>, protégées de l’accès illicite et du vol éventuel, Hors Prod / Prod.</a:t>
            </a:r>
          </a:p>
          <a:p>
            <a:pPr lvl="1"/>
            <a:r>
              <a:rPr lang="fr-FR" sz="1600" dirty="0">
                <a:latin typeface="Poppins"/>
                <a:cs typeface="Poppins"/>
              </a:rPr>
              <a:t>Réduction de l’impact des fuites ou vol de données y compris pour des données obsolètes utilisées en Env. Hors Prod.</a:t>
            </a:r>
          </a:p>
          <a:p>
            <a:r>
              <a:rPr lang="fr-FR" b="1" dirty="0">
                <a:latin typeface="Poppins"/>
                <a:cs typeface="Poppins"/>
              </a:rPr>
              <a:t>Bon ratio coût/qualité</a:t>
            </a:r>
            <a:r>
              <a:rPr lang="fr-FR" dirty="0">
                <a:latin typeface="Poppins"/>
                <a:cs typeface="Poppins"/>
              </a:rPr>
              <a:t>, </a:t>
            </a:r>
            <a:r>
              <a:rPr lang="fr-FR" b="1" dirty="0">
                <a:latin typeface="Poppins"/>
                <a:cs typeface="Poppins"/>
              </a:rPr>
              <a:t>installation facile</a:t>
            </a:r>
            <a:r>
              <a:rPr lang="fr-FR" dirty="0">
                <a:latin typeface="Poppins"/>
                <a:cs typeface="Poppins"/>
              </a:rPr>
              <a:t>, bonne intégration éditeur.</a:t>
            </a:r>
          </a:p>
          <a:p>
            <a:r>
              <a:rPr lang="fr-FR" b="1" dirty="0">
                <a:latin typeface="Poppins"/>
                <a:cs typeface="Poppins"/>
              </a:rPr>
              <a:t>Projet normé Crédit Agricole </a:t>
            </a:r>
            <a:r>
              <a:rPr lang="fr-FR" dirty="0">
                <a:latin typeface="Poppins"/>
                <a:cs typeface="Poppins"/>
              </a:rPr>
              <a:t>(</a:t>
            </a:r>
            <a:r>
              <a:rPr lang="fr-FR" dirty="0" err="1">
                <a:latin typeface="Poppins"/>
                <a:cs typeface="Poppins"/>
              </a:rPr>
              <a:t>dév</a:t>
            </a:r>
            <a:r>
              <a:rPr lang="fr-FR" dirty="0">
                <a:latin typeface="Poppins"/>
                <a:cs typeface="Poppins"/>
              </a:rPr>
              <a:t>., maintenance, hébergement) facilement réplicable dans le groupe (méthode, scripts, etc.).</a:t>
            </a:r>
          </a:p>
        </p:txBody>
      </p:sp>
    </p:spTree>
    <p:extLst>
      <p:ext uri="{BB962C8B-B14F-4D97-AF65-F5344CB8AC3E}">
        <p14:creationId xmlns:p14="http://schemas.microsoft.com/office/powerpoint/2010/main" val="236293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82DD7B1-678B-D333-B041-BE096C376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327" y="2074664"/>
            <a:ext cx="5260561" cy="994172"/>
          </a:xfrm>
        </p:spPr>
        <p:txBody>
          <a:bodyPr/>
          <a:lstStyle/>
          <a:p>
            <a:r>
              <a:rPr lang="fr-FR" dirty="0"/>
              <a:t>Qui sommes- nous ?</a:t>
            </a:r>
          </a:p>
        </p:txBody>
      </p:sp>
    </p:spTree>
    <p:extLst>
      <p:ext uri="{BB962C8B-B14F-4D97-AF65-F5344CB8AC3E}">
        <p14:creationId xmlns:p14="http://schemas.microsoft.com/office/powerpoint/2010/main" val="883079750"/>
      </p:ext>
    </p:extLst>
  </p:cSld>
  <p:clrMapOvr>
    <a:masterClrMapping/>
  </p:clrMapOvr>
</p:sld>
</file>

<file path=ppt/theme/theme1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customXsn xmlns="http://schemas.microsoft.com/office/2006/metadata/customXsn">
  <xsnLocation/>
  <cached>True</cached>
  <openByDefault>False</openByDefault>
  <xsnScope/>
</customXsn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dfb8ac7-6d4d-41f5-b5af-3ce288331212" xsi:nil="true"/>
    <lcf76f155ced4ddcb4097134ff3c332f xmlns="d3babe19-1735-4d31-a973-8e2ecd77b4cc">
      <Terms xmlns="http://schemas.microsoft.com/office/infopath/2007/PartnerControls"/>
    </lcf76f155ced4ddcb4097134ff3c332f>
    <LinkFileSiteCible xmlns="8dfb8ac7-6d4d-41f5-b5af-3ce288331212">
      <Url xsi:nil="true"/>
      <Description xsi:nil="true"/>
    </LinkFileSiteCible>
    <ge88ed2a3cf246f1a308d0ee7e633a4a xmlns="8dfb8ac7-6d4d-41f5-b5af-3ce288331212">
      <Terms xmlns="http://schemas.microsoft.com/office/infopath/2007/PartnerControls"/>
    </ge88ed2a3cf246f1a308d0ee7e633a4a>
    <_dlc_DocIdUrl xmlns="8dfb8ac7-6d4d-41f5-b5af-3ce288331212">
      <Url>https://arcadsoftware0.sharepoint.com/sites/documentarymanagement/_layouts/15/DocIdRedir.aspx?ID=PAXKMXUWR7XY-1601563690-28500</Url>
      <Description>PAXKMXUWR7XY-1601563690-28500</Description>
    </_dlc_DocIdUrl>
    <hca125d7af8540a6998c6efe197c5874 xmlns="8dfb8ac7-6d4d-41f5-b5af-3ce288331212">
      <Terms xmlns="http://schemas.microsoft.com/office/infopath/2007/PartnerControls"/>
    </hca125d7af8540a6998c6efe197c5874>
    <a9a1bb1f8b164e4a9996513219d7f71b xmlns="8dfb8ac7-6d4d-41f5-b5af-3ce288331212">
      <Terms xmlns="http://schemas.microsoft.com/office/infopath/2007/PartnerControls"/>
    </a9a1bb1f8b164e4a9996513219d7f71b>
    <_dlc_DocIdPersistId xmlns="8dfb8ac7-6d4d-41f5-b5af-3ce288331212" xsi:nil="true"/>
    <TaxCatchAllLabel xmlns="8dfb8ac7-6d4d-41f5-b5af-3ce288331212" xsi:nil="true"/>
    <j35aada7a9bf4bfeb1700d3d9bde770d xmlns="8dfb8ac7-6d4d-41f5-b5af-3ce288331212">
      <Terms xmlns="http://schemas.microsoft.com/office/infopath/2007/PartnerControls"/>
    </j35aada7a9bf4bfeb1700d3d9bde770d>
    <DerniereMajSiteExterne xmlns="8dfb8ac7-6d4d-41f5-b5af-3ce288331212" xsi:nil="true"/>
    <TypeDistribution xmlns="d3babe19-1735-4d31-a973-8e2ecd77b4cc">Social media</TypeDistribution>
    <DateEvents xmlns="d3babe19-1735-4d31-a973-8e2ecd77b4cc" xsi:nil="true"/>
    <_dlc_DocId xmlns="8dfb8ac7-6d4d-41f5-b5af-3ce288331212">PAXKMXUWR7XY-1601563690-28500</_dlc_DocId>
    <FormatOut xmlns="8dfb8ac7-6d4d-41f5-b5af-3ce288331212">Pdf</FormatOut>
    <a6fe12dc268a43608a20d80b5ccc2fdc xmlns="8dfb8ac7-6d4d-41f5-b5af-3ce288331212">
      <Terms xmlns="http://schemas.microsoft.com/office/infopath/2007/PartnerControls"/>
    </a6fe12dc268a43608a20d80b5ccc2fdc>
    <oca7ff22654f4adc94618caa68cb3781 xmlns="8dfb8ac7-6d4d-41f5-b5af-3ce288331212">
      <Terms xmlns="http://schemas.microsoft.com/office/infopath/2007/PartnerControls"/>
    </oca7ff22654f4adc94618caa68cb3781>
    <mc199d19b2ed4457aa4c24c90f8104c2 xmlns="8dfb8ac7-6d4d-41f5-b5af-3ce288331212">
      <Terms xmlns="http://schemas.microsoft.com/office/infopath/2007/PartnerControls"/>
    </mc199d19b2ed4457aa4c24c90f8104c2>
    <l308ccbadc0648409479606da0a6b18d xmlns="8dfb8ac7-6d4d-41f5-b5af-3ce288331212">
      <Terms xmlns="http://schemas.microsoft.com/office/infopath/2007/PartnerControls"/>
    </l308ccbadc0648409479606da0a6b18d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Présentation Arcad" ma:contentTypeID="0x01010011EFCEFEF149D24793926B8435E9A82E003B5A4A4F030705428EC393FE6B0EB7F5" ma:contentTypeVersion="35" ma:contentTypeDescription="" ma:contentTypeScope="" ma:versionID="9649e5002b75ce23fe8444f0b43bcd59">
  <xsd:schema xmlns:xsd="http://www.w3.org/2001/XMLSchema" xmlns:xs="http://www.w3.org/2001/XMLSchema" xmlns:p="http://schemas.microsoft.com/office/2006/metadata/properties" xmlns:ns2="d3babe19-1735-4d31-a973-8e2ecd77b4cc" xmlns:ns3="8dfb8ac7-6d4d-41f5-b5af-3ce288331212" targetNamespace="http://schemas.microsoft.com/office/2006/metadata/properties" ma:root="true" ma:fieldsID="6c1ff17641135ed149e04d080c3bded9" ns2:_="" ns3:_="">
    <xsd:import namespace="d3babe19-1735-4d31-a973-8e2ecd77b4cc"/>
    <xsd:import namespace="8dfb8ac7-6d4d-41f5-b5af-3ce288331212"/>
    <xsd:element name="properties">
      <xsd:complexType>
        <xsd:sequence>
          <xsd:element name="documentManagement">
            <xsd:complexType>
              <xsd:all>
                <xsd:element ref="ns2:TypeDistribution" minOccurs="0"/>
                <xsd:element ref="ns3:_dlc_DocId" minOccurs="0"/>
                <xsd:element ref="ns3:_dlc_DocIdUrl" minOccurs="0"/>
                <xsd:element ref="ns3:_dlc_DocIdPersistId" minOccurs="0"/>
                <xsd:element ref="ns3:mc199d19b2ed4457aa4c24c90f8104c2" minOccurs="0"/>
                <xsd:element ref="ns3:TaxCatchAll" minOccurs="0"/>
                <xsd:element ref="ns3:TaxCatchAllLabel" minOccurs="0"/>
                <xsd:element ref="ns3:l308ccbadc0648409479606da0a6b18d" minOccurs="0"/>
                <xsd:element ref="ns3:j35aada7a9bf4bfeb1700d3d9bde770d" minOccurs="0"/>
                <xsd:element ref="ns3:ge88ed2a3cf246f1a308d0ee7e633a4a" minOccurs="0"/>
                <xsd:element ref="ns3:hca125d7af8540a6998c6efe197c5874" minOccurs="0"/>
                <xsd:element ref="ns3:a9a1bb1f8b164e4a9996513219d7f71b" minOccurs="0"/>
                <xsd:element ref="ns3:a6fe12dc268a43608a20d80b5ccc2fdc" minOccurs="0"/>
                <xsd:element ref="ns3:oca7ff22654f4adc94618caa68cb3781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LinkFileSiteCible" minOccurs="0"/>
                <xsd:element ref="ns3:FormatOut" minOccurs="0"/>
                <xsd:element ref="ns3:DerniereMajSiteExterne" minOccurs="0"/>
                <xsd:element ref="ns3:SharedWithUsers" minOccurs="0"/>
                <xsd:element ref="ns3:SharedWithDetails" minOccurs="0"/>
                <xsd:element ref="ns2:DateEve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babe19-1735-4d31-a973-8e2ecd77b4cc" elementFormDefault="qualified">
    <xsd:import namespace="http://schemas.microsoft.com/office/2006/documentManagement/types"/>
    <xsd:import namespace="http://schemas.microsoft.com/office/infopath/2007/PartnerControls"/>
    <xsd:element name="TypeDistribution" ma:index="1" nillable="true" ma:displayName="TypeDistribution" ma:default="Social media" ma:format="RadioButtons" ma:internalName="TypeDistribution" ma:readOnly="false">
      <xsd:simpleType>
        <xsd:restriction base="dms:Choice">
          <xsd:enumeration value="Social media"/>
          <xsd:enumeration value="Web site"/>
        </xsd:restriction>
      </xsd:simpleType>
    </xsd:element>
    <xsd:element name="MediaServiceMetadata" ma:index="2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2" nillable="true" ma:displayName="KeyPoints" ma:hidden="true" ma:internalName="MediaServiceKeyPoints" ma:readOnly="true">
      <xsd:simpleType>
        <xsd:restriction base="dms:Note"/>
      </xsd:simpleType>
    </xsd:element>
    <xsd:element name="DateEvents" ma:index="38" nillable="true" ma:displayName="DateEvents" ma:format="DateTime" ma:hidden="true" ma:internalName="DateEvents" ma:readOnly="false">
      <xsd:simpleType>
        <xsd:restriction base="dms:DateTime"/>
      </xsd:simpleType>
    </xsd:element>
    <xsd:element name="MediaServiceAutoTags" ma:index="40" nillable="true" ma:displayName="Tags" ma:internalName="MediaServiceAutoTags" ma:readOnly="true">
      <xsd:simpleType>
        <xsd:restriction base="dms:Text"/>
      </xsd:simpleType>
    </xsd:element>
    <xsd:element name="MediaServiceGenerationTime" ma:index="4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4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44" nillable="true" ma:displayName="Length (seconds)" ma:internalName="MediaLengthInSeconds" ma:readOnly="true">
      <xsd:simpleType>
        <xsd:restriction base="dms:Unknown"/>
      </xsd:simpleType>
    </xsd:element>
    <xsd:element name="MediaServiceOCR" ma:index="4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4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48" nillable="true" ma:taxonomy="true" ma:internalName="lcf76f155ced4ddcb4097134ff3c332f" ma:taxonomyFieldName="MediaServiceImageTags" ma:displayName="Balises d’images" ma:readOnly="false" ma:fieldId="{5cf76f15-5ced-4ddc-b409-7134ff3c332f}" ma:taxonomyMulti="true" ma:sspId="0dcf31c8-9f88-4290-941d-4de1c309e5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5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fb8ac7-6d4d-41f5-b5af-3ce28833121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eur d’ID de document" ma:description="Valeur de l’ID de document affecté à cet élément." ma:hidden="true" ma:internalName="_dlc_DocId" ma:readOnly="false">
      <xsd:simpleType>
        <xsd:restriction base="dms:Text"/>
      </xsd:simpleType>
    </xsd:element>
    <xsd:element name="_dlc_DocIdUrl" ma:index="9" nillable="true" ma:displayName="ID de document" ma:description="Lien permanent vers ce document." ma:hidden="true" ma:internalName="_dlc_DocId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false">
      <xsd:simpleType>
        <xsd:restriction base="dms:Boolean"/>
      </xsd:simpleType>
    </xsd:element>
    <xsd:element name="mc199d19b2ed4457aa4c24c90f8104c2" ma:index="11" nillable="true" ma:taxonomy="true" ma:internalName="mc199d19b2ed4457aa4c24c90f8104c2" ma:taxonomyFieldName="Breadcrumb" ma:displayName="Breadcrumb" ma:readOnly="false" ma:default="" ma:fieldId="{6c199d19-b2ed-4457-aa4c-24c90f8104c2}" ma:sspId="0dcf31c8-9f88-4290-941d-4de1c309e58e" ma:termSetId="38add7b7-656a-437a-aa61-944c5f7157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hidden="true" ma:list="{46fa6589-93ea-4770-a87f-c0007cd8f35a}" ma:internalName="TaxCatchAll" ma:readOnly="false" ma:showField="CatchAllData" ma:web="8dfb8ac7-6d4d-41f5-b5af-3ce2883312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hidden="true" ma:list="{46fa6589-93ea-4770-a87f-c0007cd8f35a}" ma:internalName="TaxCatchAllLabel" ma:readOnly="false" ma:showField="CatchAllDataLabel" ma:web="8dfb8ac7-6d4d-41f5-b5af-3ce2883312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308ccbadc0648409479606da0a6b18d" ma:index="15" nillable="true" ma:taxonomy="true" ma:internalName="l308ccbadc0648409479606da0a6b18d" ma:taxonomyFieldName="Business_x0020_Lines" ma:displayName="Business Lines" ma:readOnly="false" ma:default="" ma:fieldId="{5308ccba-dc06-4840-9479-606da0a6b18d}" ma:taxonomyMulti="true" ma:sspId="0dcf31c8-9f88-4290-941d-4de1c309e58e" ma:termSetId="ed2790ed-4bb6-4616-9a80-85f455a0dac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35aada7a9bf4bfeb1700d3d9bde770d" ma:index="17" nillable="true" ma:taxonomy="true" ma:internalName="j35aada7a9bf4bfeb1700d3d9bde770d" ma:taxonomyFieldName="Company1" ma:displayName="Company" ma:readOnly="false" ma:default="" ma:fieldId="{335aada7-a9bf-4bfe-b170-0d3d9bde770d}" ma:taxonomyMulti="true" ma:sspId="0dcf31c8-9f88-4290-941d-4de1c309e58e" ma:termSetId="6e16390e-ef54-4602-b02f-de22700223c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e88ed2a3cf246f1a308d0ee7e633a4a" ma:index="19" nillable="true" ma:taxonomy="true" ma:internalName="ge88ed2a3cf246f1a308d0ee7e633a4a" ma:taxonomyFieldName="Country" ma:displayName="Country" ma:readOnly="false" ma:default="" ma:fieldId="{0e88ed2a-3cf2-46f1-a308-d0ee7e633a4a}" ma:sspId="0dcf31c8-9f88-4290-941d-4de1c309e58e" ma:termSetId="b0febc45-f938-44a3-b68f-aa84d8fcb5c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ca125d7af8540a6998c6efe197c5874" ma:index="21" nillable="true" ma:taxonomy="true" ma:internalName="hca125d7af8540a6998c6efe197c5874" ma:taxonomyFieldName="Financial_x0020_year" ma:displayName="Financial year" ma:readOnly="false" ma:default="" ma:fieldId="{1ca125d7-af85-40a6-998c-6efe197c5874}" ma:sspId="0dcf31c8-9f88-4290-941d-4de1c309e58e" ma:termSetId="e4f5e32d-f157-4e17-b7b6-2379295fe6e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9a1bb1f8b164e4a9996513219d7f71b" ma:index="23" nillable="true" ma:taxonomy="true" ma:internalName="a9a1bb1f8b164e4a9996513219d7f71b" ma:taxonomyFieldName="Language1" ma:displayName="Language" ma:readOnly="false" ma:default="" ma:fieldId="{a9a1bb1f-8b16-4e4a-9996-513219d7f71b}" ma:sspId="0dcf31c8-9f88-4290-941d-4de1c309e58e" ma:termSetId="d7d2164b-d468-438c-bd96-995a7901b77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6fe12dc268a43608a20d80b5ccc2fdc" ma:index="25" nillable="true" ma:taxonomy="true" ma:internalName="a6fe12dc268a43608a20d80b5ccc2fdc" ma:taxonomyFieldName="Release_x0020_Version" ma:displayName="Release Version" ma:readOnly="false" ma:default="" ma:fieldId="{a6fe12dc-268a-4360-8a20-d80b5ccc2fdc}" ma:taxonomyMulti="true" ma:sspId="0dcf31c8-9f88-4290-941d-4de1c309e58e" ma:termSetId="4474ea4c-34d9-4abd-80f9-84c3979c65d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ca7ff22654f4adc94618caa68cb3781" ma:index="27" nillable="true" ma:taxonomy="true" ma:internalName="oca7ff22654f4adc94618caa68cb3781" ma:taxonomyFieldName="Subsidiary" ma:displayName="Subsidiary" ma:readOnly="false" ma:default="" ma:fieldId="{8ca7ff22-654f-4adc-9461-8caa68cb3781}" ma:sspId="0dcf31c8-9f88-4290-941d-4de1c309e58e" ma:termSetId="47d8b8f0-ef84-4d39-89e5-231f0d4fdb6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inkFileSiteCible" ma:index="33" nillable="true" ma:displayName="LinkFileSiteCible" ma:description="Lien vers le site Externe" ma:format="Hyperlink" ma:hidden="true" ma:internalName="LinkFileSiteCibl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FormatOut" ma:index="34" nillable="true" ma:displayName="FormatOut" ma:default="Pdf" ma:format="RadioButtons" ma:hidden="true" ma:internalName="FormatOut" ma:readOnly="false">
      <xsd:simpleType>
        <xsd:restriction base="dms:Choice">
          <xsd:enumeration value="Pdf"/>
          <xsd:enumeration value="Original"/>
        </xsd:restriction>
      </xsd:simpleType>
    </xsd:element>
    <xsd:element name="DerniereMajSiteExterne" ma:index="35" nillable="true" ma:displayName="DerniereMajSiteExterne" ma:hidden="true" ma:internalName="DerniereMajSiteExterne" ma:readOnly="false">
      <xsd:simpleType>
        <xsd:restriction base="dms:Text">
          <xsd:maxLength value="255"/>
        </xsd:restriction>
      </xsd:simpleType>
    </xsd:element>
    <xsd:element name="SharedWithUsers" ma:index="36" nillable="true" ma:displayName="Partagé avec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7" nillable="true" ma:displayName="Partagé avec détails" ma:hidden="true" ma:internalName="SharedWithDetail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Type de contenu"/>
        <xsd:element ref="dc:title" minOccurs="0" maxOccurs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C0DADB0-C8FF-4430-AC81-505E603A34D1}">
  <ds:schemaRefs>
    <ds:schemaRef ds:uri="http://schemas.microsoft.com/office/2006/metadata/customXsn"/>
  </ds:schemaRefs>
</ds:datastoreItem>
</file>

<file path=customXml/itemProps2.xml><?xml version="1.0" encoding="utf-8"?>
<ds:datastoreItem xmlns:ds="http://schemas.openxmlformats.org/officeDocument/2006/customXml" ds:itemID="{AB3C043B-8496-404A-B3EE-D78974A2A3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D45F396-9C44-4BCD-AFCB-7747F99519A2}">
  <ds:schemaRefs>
    <ds:schemaRef ds:uri="8dfb8ac7-6d4d-41f5-b5af-3ce288331212"/>
    <ds:schemaRef ds:uri="d3babe19-1735-4d31-a973-8e2ecd77b4c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92910346-27CD-47CA-943E-6F5686E7B572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8A5BF6E4-DC1A-43B8-957B-CB23346D3A5A}">
  <ds:schemaRefs>
    <ds:schemaRef ds:uri="8dfb8ac7-6d4d-41f5-b5af-3ce288331212"/>
    <ds:schemaRef ds:uri="d3babe19-1735-4d31-a973-8e2ecd77b4c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</TotalTime>
  <Words>995</Words>
  <Application>Microsoft Office PowerPoint</Application>
  <PresentationFormat>Affichage à l'écran (16:9)</PresentationFormat>
  <Paragraphs>96</Paragraphs>
  <Slides>13</Slides>
  <Notes>5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1" baseType="lpstr">
      <vt:lpstr>Arial</vt:lpstr>
      <vt:lpstr>Calibri</vt:lpstr>
      <vt:lpstr>Poppins</vt:lpstr>
      <vt:lpstr>Poppins Black</vt:lpstr>
      <vt:lpstr>Poppins Light</vt:lpstr>
      <vt:lpstr>Times New Roman</vt:lpstr>
      <vt:lpstr>2_Thème Office</vt:lpstr>
      <vt:lpstr>Worksheet</vt:lpstr>
      <vt:lpstr>Présentation PowerPoint</vt:lpstr>
      <vt:lpstr>Présentation PowerPoint</vt:lpstr>
      <vt:lpstr>Présentation PowerPoint</vt:lpstr>
      <vt:lpstr>Retour d’expérience CAL&amp;F</vt:lpstr>
      <vt:lpstr>Présentation PowerPoint</vt:lpstr>
      <vt:lpstr>Présentation PowerPoint</vt:lpstr>
      <vt:lpstr>Présentation PowerPoint</vt:lpstr>
      <vt:lpstr>Présentation PowerPoint</vt:lpstr>
      <vt:lpstr>Qui sommes- nous ?</vt:lpstr>
      <vt:lpstr>Présentation PowerPoint</vt:lpstr>
      <vt:lpstr>Présentation PowerPoint</vt:lpstr>
      <vt:lpstr>Avez-vous des questions ?</vt:lpstr>
      <vt:lpstr>Merci pour votre attention !</vt:lpstr>
    </vt:vector>
  </TitlesOfParts>
  <Company>SILCA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creator>LEHÉRISSÉ Vincent</dc:creator>
  <cp:lastModifiedBy>Pauline Magne</cp:lastModifiedBy>
  <cp:revision>80</cp:revision>
  <dcterms:created xsi:type="dcterms:W3CDTF">2021-03-24T14:12:26Z</dcterms:created>
  <dcterms:modified xsi:type="dcterms:W3CDTF">2025-05-02T15:23:05Z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cad6431-53ea-4466-8111-3fefa470bcb9_Enabled">
    <vt:lpwstr>true</vt:lpwstr>
  </property>
  <property fmtid="{D5CDD505-2E9C-101B-9397-08002B2CF9AE}" pid="3" name="MSIP_Label_4cad6431-53ea-4466-8111-3fefa470bcb9_SetDate">
    <vt:lpwstr>2022-03-10T15:23:18Z</vt:lpwstr>
  </property>
  <property fmtid="{D5CDD505-2E9C-101B-9397-08002B2CF9AE}" pid="4" name="MSIP_Label_4cad6431-53ea-4466-8111-3fefa470bcb9_Method">
    <vt:lpwstr>Privileged</vt:lpwstr>
  </property>
  <property fmtid="{D5CDD505-2E9C-101B-9397-08002B2CF9AE}" pid="5" name="MSIP_Label_4cad6431-53ea-4466-8111-3fefa470bcb9_Name">
    <vt:lpwstr>Usage Interne</vt:lpwstr>
  </property>
  <property fmtid="{D5CDD505-2E9C-101B-9397-08002B2CF9AE}" pid="6" name="MSIP_Label_4cad6431-53ea-4466-8111-3fefa470bcb9_SiteId">
    <vt:lpwstr>fb3baf17-c313-474c-8d5d-577a3ec97a32</vt:lpwstr>
  </property>
  <property fmtid="{D5CDD505-2E9C-101B-9397-08002B2CF9AE}" pid="7" name="MSIP_Label_4cad6431-53ea-4466-8111-3fefa470bcb9_ActionId">
    <vt:lpwstr>fa00d395-abe2-4371-b480-65072d231d14</vt:lpwstr>
  </property>
  <property fmtid="{D5CDD505-2E9C-101B-9397-08002B2CF9AE}" pid="8" name="MSIP_Label_4cad6431-53ea-4466-8111-3fefa470bcb9_ContentBits">
    <vt:lpwstr>0</vt:lpwstr>
  </property>
  <property fmtid="{D5CDD505-2E9C-101B-9397-08002B2CF9AE}" pid="9" name="ContentTypeId">
    <vt:lpwstr>0x01010011EFCEFEF149D24793926B8435E9A82E003B5A4A4F030705428EC393FE6B0EB7F5</vt:lpwstr>
  </property>
  <property fmtid="{D5CDD505-2E9C-101B-9397-08002B2CF9AE}" pid="10" name="MediaServiceImageTags">
    <vt:lpwstr/>
  </property>
  <property fmtid="{D5CDD505-2E9C-101B-9397-08002B2CF9AE}" pid="11" name="Order">
    <vt:r8>97700</vt:r8>
  </property>
  <property fmtid="{D5CDD505-2E9C-101B-9397-08002B2CF9AE}" pid="12" name="xd_Signature">
    <vt:bool>false</vt:bool>
  </property>
  <property fmtid="{D5CDD505-2E9C-101B-9397-08002B2CF9AE}" pid="13" name="xd_ProgID">
    <vt:lpwstr/>
  </property>
  <property fmtid="{D5CDD505-2E9C-101B-9397-08002B2CF9AE}" pid="14" name="TriggerFlowInfo">
    <vt:lpwstr/>
  </property>
  <property fmtid="{D5CDD505-2E9C-101B-9397-08002B2CF9AE}" pid="15" name="ComplianceAssetId">
    <vt:lpwstr/>
  </property>
  <property fmtid="{D5CDD505-2E9C-101B-9397-08002B2CF9AE}" pid="16" name="TemplateUrl">
    <vt:lpwstr/>
  </property>
  <property fmtid="{D5CDD505-2E9C-101B-9397-08002B2CF9AE}" pid="17" name="_ExtendedDescription">
    <vt:lpwstr/>
  </property>
  <property fmtid="{D5CDD505-2E9C-101B-9397-08002B2CF9AE}" pid="18" name="Breadcrumb">
    <vt:lpwstr/>
  </property>
  <property fmtid="{D5CDD505-2E9C-101B-9397-08002B2CF9AE}" pid="19" name="Financial year">
    <vt:lpwstr/>
  </property>
  <property fmtid="{D5CDD505-2E9C-101B-9397-08002B2CF9AE}" pid="20" name="Business Lines">
    <vt:lpwstr/>
  </property>
  <property fmtid="{D5CDD505-2E9C-101B-9397-08002B2CF9AE}" pid="21" name="Subsidiary">
    <vt:lpwstr/>
  </property>
  <property fmtid="{D5CDD505-2E9C-101B-9397-08002B2CF9AE}" pid="22" name="Company1">
    <vt:lpwstr/>
  </property>
  <property fmtid="{D5CDD505-2E9C-101B-9397-08002B2CF9AE}" pid="23" name="Country">
    <vt:lpwstr/>
  </property>
  <property fmtid="{D5CDD505-2E9C-101B-9397-08002B2CF9AE}" pid="24" name="Release Version">
    <vt:lpwstr/>
  </property>
  <property fmtid="{D5CDD505-2E9C-101B-9397-08002B2CF9AE}" pid="25" name="Language1">
    <vt:lpwstr/>
  </property>
  <property fmtid="{D5CDD505-2E9C-101B-9397-08002B2CF9AE}" pid="26" name="Financial_x0020_year">
    <vt:lpwstr/>
  </property>
  <property fmtid="{D5CDD505-2E9C-101B-9397-08002B2CF9AE}" pid="27" name="Business_x0020_Lines">
    <vt:lpwstr/>
  </property>
  <property fmtid="{D5CDD505-2E9C-101B-9397-08002B2CF9AE}" pid="28" name="Release_x0020_Version">
    <vt:lpwstr/>
  </property>
  <property fmtid="{D5CDD505-2E9C-101B-9397-08002B2CF9AE}" pid="29" name="_dlc_DocIdItemGuid">
    <vt:lpwstr>b1bcaa29-904e-4f3c-83a6-c3a97caf40c5</vt:lpwstr>
  </property>
</Properties>
</file>