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40"/>
  </p:notesMasterIdLst>
  <p:sldIdLst>
    <p:sldId id="1580" r:id="rId2"/>
    <p:sldId id="530" r:id="rId3"/>
    <p:sldId id="281" r:id="rId4"/>
    <p:sldId id="1582" r:id="rId5"/>
    <p:sldId id="1583" r:id="rId6"/>
    <p:sldId id="1584" r:id="rId7"/>
    <p:sldId id="1581" r:id="rId8"/>
    <p:sldId id="280" r:id="rId9"/>
    <p:sldId id="1577" r:id="rId10"/>
    <p:sldId id="277" r:id="rId11"/>
    <p:sldId id="259" r:id="rId12"/>
    <p:sldId id="260" r:id="rId13"/>
    <p:sldId id="1585" r:id="rId14"/>
    <p:sldId id="266" r:id="rId15"/>
    <p:sldId id="265" r:id="rId16"/>
    <p:sldId id="1586" r:id="rId17"/>
    <p:sldId id="1588" r:id="rId18"/>
    <p:sldId id="1595" r:id="rId19"/>
    <p:sldId id="261" r:id="rId20"/>
    <p:sldId id="1576" r:id="rId21"/>
    <p:sldId id="269" r:id="rId22"/>
    <p:sldId id="1587" r:id="rId23"/>
    <p:sldId id="267" r:id="rId24"/>
    <p:sldId id="1589" r:id="rId25"/>
    <p:sldId id="1596" r:id="rId26"/>
    <p:sldId id="1590" r:id="rId27"/>
    <p:sldId id="1597" r:id="rId28"/>
    <p:sldId id="283" r:id="rId29"/>
    <p:sldId id="1591" r:id="rId30"/>
    <p:sldId id="1574" r:id="rId31"/>
    <p:sldId id="1592" r:id="rId32"/>
    <p:sldId id="1598" r:id="rId33"/>
    <p:sldId id="1593" r:id="rId34"/>
    <p:sldId id="264" r:id="rId35"/>
    <p:sldId id="1579" r:id="rId36"/>
    <p:sldId id="270" r:id="rId37"/>
    <p:sldId id="258" r:id="rId38"/>
    <p:sldId id="276" r:id="rId39"/>
  </p:sldIdLst>
  <p:sldSz cx="12192000" cy="6858000"/>
  <p:notesSz cx="6858000" cy="12192000"/>
  <p:embeddedFontLst>
    <p:embeddedFont>
      <p:font typeface="Montserrat" pitchFamily="2" charset="77"/>
      <p:regular r:id="rId41"/>
      <p:bold r:id="rId42"/>
      <p:italic r:id="rId43"/>
      <p:boldItalic r:id="rId44"/>
    </p:embeddedFont>
    <p:embeddedFont>
      <p:font typeface="Roboto" panose="02000000000000000000" pitchFamily="2" charset="0"/>
      <p:regular r:id="rId45"/>
      <p:bold r:id="rId46"/>
      <p:italic r:id="rId47"/>
      <p:boldItalic r:id="rId48"/>
    </p:embeddedFont>
    <p:embeddedFont>
      <p:font typeface="Roboto Slab" pitchFamily="2" charset="0"/>
      <p:regular r:id="rId49"/>
      <p:bold r:id="rId50"/>
    </p:embeddedFont>
    <p:embeddedFont>
      <p:font typeface="Stix Two Text" pitchFamily="2"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09"/>
    <p:restoredTop sz="94587"/>
  </p:normalViewPr>
  <p:slideViewPr>
    <p:cSldViewPr snapToGrid="0" snapToObjects="1">
      <p:cViewPr varScale="1">
        <p:scale>
          <a:sx n="115" d="100"/>
          <a:sy n="115" d="100"/>
        </p:scale>
        <p:origin x="368" y="20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5236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28</a:t>
            </a:fld>
            <a:endParaRPr lang="en-US"/>
          </a:p>
        </p:txBody>
      </p:sp>
    </p:spTree>
    <p:extLst>
      <p:ext uri="{BB962C8B-B14F-4D97-AF65-F5344CB8AC3E}">
        <p14:creationId xmlns:p14="http://schemas.microsoft.com/office/powerpoint/2010/main" val="2795531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30</a:t>
            </a:fld>
            <a:endParaRPr lang="en-US"/>
          </a:p>
        </p:txBody>
      </p:sp>
    </p:spTree>
    <p:extLst>
      <p:ext uri="{BB962C8B-B14F-4D97-AF65-F5344CB8AC3E}">
        <p14:creationId xmlns:p14="http://schemas.microsoft.com/office/powerpoint/2010/main" val="3704223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36</a:t>
            </a:fld>
            <a:endParaRPr lang="en-US"/>
          </a:p>
        </p:txBody>
      </p:sp>
    </p:spTree>
    <p:extLst>
      <p:ext uri="{BB962C8B-B14F-4D97-AF65-F5344CB8AC3E}">
        <p14:creationId xmlns:p14="http://schemas.microsoft.com/office/powerpoint/2010/main" val="3335186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14</a:t>
            </a:fld>
            <a:endParaRPr lang="en-US"/>
          </a:p>
        </p:txBody>
      </p:sp>
    </p:spTree>
    <p:extLst>
      <p:ext uri="{BB962C8B-B14F-4D97-AF65-F5344CB8AC3E}">
        <p14:creationId xmlns:p14="http://schemas.microsoft.com/office/powerpoint/2010/main" val="3434666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15</a:t>
            </a:fld>
            <a:endParaRPr lang="en-US"/>
          </a:p>
        </p:txBody>
      </p:sp>
    </p:spTree>
    <p:extLst>
      <p:ext uri="{BB962C8B-B14F-4D97-AF65-F5344CB8AC3E}">
        <p14:creationId xmlns:p14="http://schemas.microsoft.com/office/powerpoint/2010/main" val="1114376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23</a:t>
            </a:fld>
            <a:endParaRPr lang="en-US"/>
          </a:p>
        </p:txBody>
      </p:sp>
    </p:spTree>
    <p:extLst>
      <p:ext uri="{BB962C8B-B14F-4D97-AF65-F5344CB8AC3E}">
        <p14:creationId xmlns:p14="http://schemas.microsoft.com/office/powerpoint/2010/main" val="796890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3.sv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3.sv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23.svg"/></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3.sv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23.sv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4.png"/><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571C99C-28DF-FA8F-5504-874A1E4070CA}"/>
              </a:ext>
            </a:extLst>
          </p:cNvPr>
          <p:cNvPicPr>
            <a:picLocks noChangeAspect="1"/>
          </p:cNvPicPr>
          <p:nvPr/>
        </p:nvPicPr>
        <p:blipFill>
          <a:blip r:embed="rId2"/>
          <a:stretch>
            <a:fillRect/>
          </a:stretch>
        </p:blipFill>
        <p:spPr>
          <a:xfrm>
            <a:off x="0" y="9939"/>
            <a:ext cx="6858000" cy="6858000"/>
          </a:xfrm>
          <a:prstGeom prst="rect">
            <a:avLst/>
          </a:prstGeom>
        </p:spPr>
      </p:pic>
      <p:sp>
        <p:nvSpPr>
          <p:cNvPr id="4" name="ZoneTexte 3">
            <a:extLst>
              <a:ext uri="{FF2B5EF4-FFF2-40B4-BE49-F238E27FC236}">
                <a16:creationId xmlns:a16="http://schemas.microsoft.com/office/drawing/2014/main" id="{C0A2021C-C565-2650-BFCD-9C942C254B9F}"/>
              </a:ext>
            </a:extLst>
          </p:cNvPr>
          <p:cNvSpPr txBox="1"/>
          <p:nvPr/>
        </p:nvSpPr>
        <p:spPr>
          <a:xfrm>
            <a:off x="7017136" y="1352738"/>
            <a:ext cx="5174864" cy="1692771"/>
          </a:xfrm>
          <a:prstGeom prst="rect">
            <a:avLst/>
          </a:prstGeom>
          <a:solidFill>
            <a:srgbClr val="002060"/>
          </a:solidFill>
          <a:ln/>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pPr algn="ctr"/>
            <a:r>
              <a:rPr lang="fr-FR" sz="2600" dirty="0">
                <a:solidFill>
                  <a:srgbClr val="FFFF00"/>
                </a:solidFill>
                <a:highlight>
                  <a:srgbClr val="000000"/>
                </a:highlight>
              </a:rPr>
              <a:t>Le DPO : </a:t>
            </a:r>
          </a:p>
          <a:p>
            <a:pPr algn="ctr"/>
            <a:r>
              <a:rPr lang="fr-FR" sz="2600" dirty="0">
                <a:solidFill>
                  <a:srgbClr val="FFFF00"/>
                </a:solidFill>
                <a:highlight>
                  <a:srgbClr val="000000"/>
                </a:highlight>
              </a:rPr>
              <a:t>écartelé entre le management et  les (trop) nombreuses règlementations</a:t>
            </a:r>
          </a:p>
        </p:txBody>
      </p:sp>
      <p:pic>
        <p:nvPicPr>
          <p:cNvPr id="5" name="Image 4" descr="Une image contenant cercle, logo, capture d’écran, texte&#10;&#10;Description générée automatiquement">
            <a:extLst>
              <a:ext uri="{FF2B5EF4-FFF2-40B4-BE49-F238E27FC236}">
                <a16:creationId xmlns:a16="http://schemas.microsoft.com/office/drawing/2014/main" id="{48A12160-3B51-3D7D-D0DD-F0354143913F}"/>
              </a:ext>
            </a:extLst>
          </p:cNvPr>
          <p:cNvPicPr>
            <a:picLocks noChangeAspect="1"/>
          </p:cNvPicPr>
          <p:nvPr/>
        </p:nvPicPr>
        <p:blipFill>
          <a:blip r:embed="rId3"/>
          <a:stretch>
            <a:fillRect/>
          </a:stretch>
        </p:blipFill>
        <p:spPr>
          <a:xfrm>
            <a:off x="6858000" y="0"/>
            <a:ext cx="1367020" cy="850899"/>
          </a:xfrm>
          <a:prstGeom prst="rect">
            <a:avLst/>
          </a:prstGeom>
        </p:spPr>
      </p:pic>
      <p:pic>
        <p:nvPicPr>
          <p:cNvPr id="11" name="Image 10" descr="Une image contenant habits, chaussures, dessin humoristique, femme&#10;&#10;Description générée automatiquement">
            <a:extLst>
              <a:ext uri="{FF2B5EF4-FFF2-40B4-BE49-F238E27FC236}">
                <a16:creationId xmlns:a16="http://schemas.microsoft.com/office/drawing/2014/main" id="{E0D140A0-99FC-8B56-3742-96A302B4475D}"/>
              </a:ext>
            </a:extLst>
          </p:cNvPr>
          <p:cNvPicPr>
            <a:picLocks noChangeAspect="1"/>
          </p:cNvPicPr>
          <p:nvPr/>
        </p:nvPicPr>
        <p:blipFill>
          <a:blip r:embed="rId4"/>
          <a:stretch>
            <a:fillRect/>
          </a:stretch>
        </p:blipFill>
        <p:spPr>
          <a:xfrm>
            <a:off x="6858000" y="3557288"/>
            <a:ext cx="5334000" cy="3290774"/>
          </a:xfrm>
          <a:prstGeom prst="rect">
            <a:avLst/>
          </a:prstGeom>
        </p:spPr>
      </p:pic>
      <p:pic>
        <p:nvPicPr>
          <p:cNvPr id="13" name="Image 12" descr="Une image contenant Graphique, Bleu électrique, Police, capture d’écran&#10;&#10;Description générée automatiquement">
            <a:extLst>
              <a:ext uri="{FF2B5EF4-FFF2-40B4-BE49-F238E27FC236}">
                <a16:creationId xmlns:a16="http://schemas.microsoft.com/office/drawing/2014/main" id="{2C0A1146-C5D2-E9C6-E13F-8A990309AE27}"/>
              </a:ext>
            </a:extLst>
          </p:cNvPr>
          <p:cNvPicPr>
            <a:picLocks noChangeAspect="1"/>
          </p:cNvPicPr>
          <p:nvPr/>
        </p:nvPicPr>
        <p:blipFill>
          <a:blip r:embed="rId5"/>
          <a:stretch>
            <a:fillRect/>
          </a:stretch>
        </p:blipFill>
        <p:spPr>
          <a:xfrm>
            <a:off x="10464800" y="9938"/>
            <a:ext cx="1727200" cy="850900"/>
          </a:xfrm>
          <a:prstGeom prst="rect">
            <a:avLst/>
          </a:prstGeom>
        </p:spPr>
      </p:pic>
    </p:spTree>
    <p:extLst>
      <p:ext uri="{BB962C8B-B14F-4D97-AF65-F5344CB8AC3E}">
        <p14:creationId xmlns:p14="http://schemas.microsoft.com/office/powerpoint/2010/main" val="3860382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476131" y="476131"/>
            <a:ext cx="3605263" cy="5913546"/>
          </a:xfrm>
          <a:prstGeom prst="rect">
            <a:avLst/>
          </a:prstGeom>
          <a:solidFill>
            <a:srgbClr val="143F9C"/>
          </a:solidFill>
        </p:spPr>
        <p:txBody>
          <a:bodyPr/>
          <a:lstStyle/>
          <a:p>
            <a:endParaRPr lang="fr-FR"/>
          </a:p>
        </p:txBody>
      </p:sp>
      <p:pic>
        <p:nvPicPr>
          <p:cNvPr id="3" name="Object 2" descr="preencoded.png"/>
          <p:cNvPicPr>
            <a:picLocks noChangeAspect="1"/>
          </p:cNvPicPr>
          <p:nvPr/>
        </p:nvPicPr>
        <p:blipFill>
          <a:blip r:embed="rId3"/>
          <a:srcRect l="4275" r="4275"/>
          <a:stretch/>
        </p:blipFill>
        <p:spPr>
          <a:xfrm>
            <a:off x="476131" y="476131"/>
            <a:ext cx="3605263" cy="5913546"/>
          </a:xfrm>
          <a:prstGeom prst="rect">
            <a:avLst/>
          </a:prstGeom>
        </p:spPr>
      </p:pic>
      <p:sp>
        <p:nvSpPr>
          <p:cNvPr id="4" name="Object 3"/>
          <p:cNvSpPr/>
          <p:nvPr/>
        </p:nvSpPr>
        <p:spPr>
          <a:xfrm>
            <a:off x="5256203" y="1442273"/>
            <a:ext cx="5708810" cy="1279751"/>
          </a:xfrm>
          <a:prstGeom prst="rect">
            <a:avLst/>
          </a:prstGeom>
          <a:noFill/>
        </p:spPr>
        <p:txBody>
          <a:bodyPr wrap="square" lIns="0" tIns="0" rIns="0" bIns="0" rtlCol="0" anchor="t"/>
          <a:lstStyle/>
          <a:p>
            <a:pPr algn="ctr">
              <a:lnSpc>
                <a:spcPts val="3360"/>
              </a:lnSpc>
              <a:buNone/>
            </a:pPr>
            <a:r>
              <a:rPr lang="en-US" sz="3000" kern="0" spc="90" dirty="0">
                <a:solidFill>
                  <a:srgbClr val="000000"/>
                </a:solidFill>
                <a:latin typeface="Jost*" pitchFamily="34" charset="0"/>
                <a:ea typeface="Jost*" pitchFamily="34" charset="-122"/>
                <a:cs typeface="Jost*" pitchFamily="34" charset="-120"/>
              </a:rPr>
              <a:t>IL Y A UNE DIFFÉRENCE ENTRE LA THÉORIE ET LA PRATIQUE POUR</a:t>
            </a:r>
          </a:p>
          <a:p>
            <a:pPr algn="ctr">
              <a:lnSpc>
                <a:spcPts val="3360"/>
              </a:lnSpc>
              <a:buNone/>
            </a:pPr>
            <a:r>
              <a:rPr lang="en-US" sz="3000" kern="0" spc="90" dirty="0">
                <a:solidFill>
                  <a:srgbClr val="000000"/>
                </a:solidFill>
                <a:latin typeface="Jost*" pitchFamily="34" charset="0"/>
                <a:ea typeface="Jost*" pitchFamily="34" charset="-122"/>
                <a:cs typeface="Jost*" pitchFamily="34" charset="-120"/>
              </a:rPr>
              <a:t> </a:t>
            </a:r>
          </a:p>
          <a:p>
            <a:pPr algn="ctr">
              <a:lnSpc>
                <a:spcPts val="3360"/>
              </a:lnSpc>
              <a:buNone/>
            </a:pPr>
            <a:r>
              <a:rPr lang="en-US" sz="3000" kern="0" spc="90" dirty="0">
                <a:solidFill>
                  <a:srgbClr val="000000"/>
                </a:solidFill>
                <a:latin typeface="Jost*" pitchFamily="34" charset="0"/>
                <a:ea typeface="Jost*" pitchFamily="34" charset="-122"/>
                <a:cs typeface="Jost*" pitchFamily="34" charset="-120"/>
              </a:rPr>
              <a:t>LES DPO,</a:t>
            </a:r>
          </a:p>
          <a:p>
            <a:pPr algn="ctr">
              <a:lnSpc>
                <a:spcPts val="3360"/>
              </a:lnSpc>
              <a:buNone/>
            </a:pPr>
            <a:endParaRPr lang="en-US" sz="3000" kern="0" spc="90" dirty="0">
              <a:solidFill>
                <a:srgbClr val="000000"/>
              </a:solidFill>
              <a:latin typeface="Jost*" pitchFamily="34" charset="0"/>
              <a:ea typeface="Jost*" pitchFamily="34" charset="-122"/>
              <a:cs typeface="Jost*" pitchFamily="34" charset="-120"/>
            </a:endParaRPr>
          </a:p>
          <a:p>
            <a:pPr algn="ctr">
              <a:lnSpc>
                <a:spcPts val="3360"/>
              </a:lnSpc>
              <a:buNone/>
            </a:pPr>
            <a:r>
              <a:rPr lang="en-US" sz="3000" kern="0" spc="90" dirty="0">
                <a:solidFill>
                  <a:srgbClr val="000000"/>
                </a:solidFill>
                <a:latin typeface="Jost*" pitchFamily="34" charset="0"/>
                <a:ea typeface="Jost*" pitchFamily="34" charset="-122"/>
                <a:cs typeface="Jost*" pitchFamily="34" charset="-120"/>
              </a:rPr>
              <a:t>LES CITOYENS,</a:t>
            </a:r>
          </a:p>
          <a:p>
            <a:pPr algn="ctr">
              <a:lnSpc>
                <a:spcPts val="3360"/>
              </a:lnSpc>
              <a:buNone/>
            </a:pPr>
            <a:endParaRPr lang="en-US" sz="3000" kern="0" spc="90" dirty="0">
              <a:solidFill>
                <a:srgbClr val="000000"/>
              </a:solidFill>
              <a:latin typeface="Jost*" pitchFamily="34" charset="0"/>
              <a:ea typeface="Jost*" pitchFamily="34" charset="-122"/>
              <a:cs typeface="Jost*" pitchFamily="34" charset="-120"/>
            </a:endParaRPr>
          </a:p>
          <a:p>
            <a:pPr algn="ctr">
              <a:lnSpc>
                <a:spcPts val="3360"/>
              </a:lnSpc>
              <a:buNone/>
            </a:pPr>
            <a:r>
              <a:rPr lang="en-US" sz="3000" kern="0" spc="90" dirty="0">
                <a:solidFill>
                  <a:srgbClr val="000000"/>
                </a:solidFill>
                <a:latin typeface="Jost*" pitchFamily="34" charset="0"/>
                <a:ea typeface="Jost*" pitchFamily="34" charset="-122"/>
                <a:cs typeface="Jost*" pitchFamily="34" charset="-120"/>
              </a:rPr>
              <a:t>LES CONSOMMATEURS</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AutoShape 8" descr="Pierre Desproges, 25 ans déjà... &quot;Etonnant, non ?&quot;">
            <a:extLst>
              <a:ext uri="{FF2B5EF4-FFF2-40B4-BE49-F238E27FC236}">
                <a16:creationId xmlns:a16="http://schemas.microsoft.com/office/drawing/2014/main" id="{80C5A151-EB1F-57A1-6FB9-18211719D0E9}"/>
              </a:ext>
            </a:extLst>
          </p:cNvPr>
          <p:cNvSpPr>
            <a:spLocks noChangeAspect="1" noChangeArrowheads="1"/>
          </p:cNvSpPr>
          <p:nvPr/>
        </p:nvSpPr>
        <p:spPr bwMode="auto">
          <a:xfrm>
            <a:off x="5943600" y="3276600"/>
            <a:ext cx="2407508" cy="240750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34" name="Picture 10" descr="Pierre Desproges — Wikipédia">
            <a:extLst>
              <a:ext uri="{FF2B5EF4-FFF2-40B4-BE49-F238E27FC236}">
                <a16:creationId xmlns:a16="http://schemas.microsoft.com/office/drawing/2014/main" id="{0E4C74CF-C0D4-A814-DC2A-3452C02138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169" y="926896"/>
            <a:ext cx="5771430" cy="4188941"/>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54540F53-428C-E152-B1A1-57E52B7DF261}"/>
              </a:ext>
            </a:extLst>
          </p:cNvPr>
          <p:cNvSpPr txBox="1"/>
          <p:nvPr/>
        </p:nvSpPr>
        <p:spPr>
          <a:xfrm>
            <a:off x="6265197" y="2421201"/>
            <a:ext cx="5528439" cy="1200329"/>
          </a:xfrm>
          <a:prstGeom prst="rect">
            <a:avLst/>
          </a:prstGeom>
          <a:noFill/>
        </p:spPr>
        <p:txBody>
          <a:bodyPr wrap="square">
            <a:spAutoFit/>
          </a:bodyPr>
          <a:lstStyle/>
          <a:p>
            <a:pPr algn="ctr"/>
            <a:r>
              <a:rPr lang="fr-FR" sz="2400" b="1" dirty="0">
                <a:solidFill>
                  <a:schemeClr val="bg1"/>
                </a:solidFill>
              </a:rPr>
              <a:t>UN JOUR J'IRAI VIVRE EN THÉORIE CAR EN THÉORIE TOUT SE PASSE BIEN </a:t>
            </a:r>
          </a:p>
        </p:txBody>
      </p:sp>
      <p:sp>
        <p:nvSpPr>
          <p:cNvPr id="9" name="ZoneTexte 8">
            <a:extLst>
              <a:ext uri="{FF2B5EF4-FFF2-40B4-BE49-F238E27FC236}">
                <a16:creationId xmlns:a16="http://schemas.microsoft.com/office/drawing/2014/main" id="{AAF15F9E-F8AC-6E6A-2663-F594B6B6AE8D}"/>
              </a:ext>
            </a:extLst>
          </p:cNvPr>
          <p:cNvSpPr txBox="1"/>
          <p:nvPr/>
        </p:nvSpPr>
        <p:spPr>
          <a:xfrm>
            <a:off x="1375372" y="5684108"/>
            <a:ext cx="3365024" cy="461665"/>
          </a:xfrm>
          <a:prstGeom prst="rect">
            <a:avLst/>
          </a:prstGeom>
          <a:noFill/>
        </p:spPr>
        <p:txBody>
          <a:bodyPr wrap="none" rtlCol="0">
            <a:spAutoFit/>
          </a:bodyPr>
          <a:lstStyle/>
          <a:p>
            <a:r>
              <a:rPr lang="fr-FR" sz="2400" b="1" dirty="0">
                <a:solidFill>
                  <a:schemeClr val="bg1"/>
                </a:solidFill>
              </a:rPr>
              <a:t>PIERRE DESPROGES</a:t>
            </a:r>
          </a:p>
        </p:txBody>
      </p:sp>
    </p:spTree>
    <p:extLst>
      <p:ext uri="{BB962C8B-B14F-4D97-AF65-F5344CB8AC3E}">
        <p14:creationId xmlns:p14="http://schemas.microsoft.com/office/powerpoint/2010/main" val="3513488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1" y="912260"/>
            <a:ext cx="380905" cy="47613"/>
          </a:xfrm>
          <a:prstGeom prst="rect">
            <a:avLst/>
          </a:prstGeom>
        </p:spPr>
      </p:pic>
      <p:sp>
        <p:nvSpPr>
          <p:cNvPr id="3" name="Object 2"/>
          <p:cNvSpPr/>
          <p:nvPr/>
        </p:nvSpPr>
        <p:spPr>
          <a:xfrm>
            <a:off x="476131" y="399801"/>
            <a:ext cx="12188952" cy="365579"/>
          </a:xfrm>
          <a:prstGeom prst="rect">
            <a:avLst/>
          </a:prstGeom>
          <a:noFill/>
        </p:spPr>
        <p:txBody>
          <a:bodyPr wrap="square" lIns="0" tIns="0" rIns="0" bIns="0" rtlCol="0" anchor="t"/>
          <a:lstStyle/>
          <a:p>
            <a:pPr algn="l">
              <a:lnSpc>
                <a:spcPts val="2879"/>
              </a:lnSpc>
              <a:buNone/>
            </a:pPr>
            <a:r>
              <a:rPr lang="en-US" sz="2531" kern="0" spc="101" dirty="0">
                <a:solidFill>
                  <a:srgbClr val="000000">
                    <a:alpha val="80000"/>
                  </a:srgbClr>
                </a:solidFill>
                <a:latin typeface="Roboto Slab" pitchFamily="34" charset="0"/>
                <a:ea typeface="Roboto Slab" pitchFamily="34" charset="-122"/>
                <a:cs typeface="Roboto Slab" pitchFamily="34" charset="-120"/>
              </a:rPr>
              <a:t>EN THÉORIE…</a:t>
            </a:r>
            <a:endParaRPr lang="en-US" dirty="0"/>
          </a:p>
        </p:txBody>
      </p:sp>
      <p:pic>
        <p:nvPicPr>
          <p:cNvPr id="4" name="Object 3" descr="preencoded.png"/>
          <p:cNvPicPr>
            <a:picLocks noChangeAspect="1"/>
          </p:cNvPicPr>
          <p:nvPr/>
        </p:nvPicPr>
        <p:blipFill>
          <a:blip r:embed="rId5"/>
          <a:srcRect l="15990" r="15990"/>
          <a:stretch/>
        </p:blipFill>
        <p:spPr>
          <a:xfrm>
            <a:off x="476131" y="1476006"/>
            <a:ext cx="4904149" cy="4904149"/>
          </a:xfrm>
          <a:prstGeom prst="rect">
            <a:avLst/>
          </a:prstGeom>
        </p:spPr>
      </p:pic>
      <p:sp>
        <p:nvSpPr>
          <p:cNvPr id="5" name="Object 4"/>
          <p:cNvSpPr/>
          <p:nvPr/>
        </p:nvSpPr>
        <p:spPr>
          <a:xfrm>
            <a:off x="5561016" y="132497"/>
            <a:ext cx="6630984" cy="450093"/>
          </a:xfrm>
          <a:prstGeom prst="rect">
            <a:avLst/>
          </a:prstGeom>
          <a:noFill/>
        </p:spPr>
        <p:txBody>
          <a:bodyPr wrap="square" lIns="0" tIns="0" rIns="0" bIns="0" rtlCol="0" anchor="t"/>
          <a:lstStyle/>
          <a:p>
            <a:pPr marL="457200" indent="-457200" algn="l">
              <a:lnSpc>
                <a:spcPts val="3546"/>
              </a:lnSpc>
              <a:buFont typeface="Arial" panose="020B0604020202020204" pitchFamily="34" charset="0"/>
              <a:buChar char="•"/>
            </a:pPr>
            <a:r>
              <a:rPr lang="fr-BE" sz="2800" b="0" i="0" dirty="0">
                <a:solidFill>
                  <a:srgbClr val="4D4D4D"/>
                </a:solidFill>
                <a:effectLst/>
                <a:highlight>
                  <a:srgbClr val="FFFFFF"/>
                </a:highlight>
                <a:latin typeface="Roboto" panose="02000000000000000000" pitchFamily="2" charset="0"/>
              </a:rPr>
              <a:t>LE RGPD protège les libertés et droits fondamentaux des personnes physiques, et en particulier leur droit à la protection des données à caractère personnel.</a:t>
            </a:r>
            <a:r>
              <a:rPr lang="en-US" sz="2625" b="1" kern="0" spc="263" dirty="0">
                <a:solidFill>
                  <a:srgbClr val="000000">
                    <a:alpha val="80000"/>
                  </a:srgbClr>
                </a:solidFill>
                <a:latin typeface="Roboto" pitchFamily="34" charset="0"/>
                <a:ea typeface="Roboto" pitchFamily="34" charset="-122"/>
                <a:cs typeface="Roboto" pitchFamily="34" charset="-120"/>
              </a:rPr>
              <a:t> </a:t>
            </a:r>
          </a:p>
          <a:p>
            <a:pPr marL="457200" indent="-457200" algn="l">
              <a:lnSpc>
                <a:spcPts val="3546"/>
              </a:lnSpc>
              <a:buFont typeface="Arial" panose="020B0604020202020204" pitchFamily="34" charset="0"/>
              <a:buChar char="•"/>
            </a:pPr>
            <a:r>
              <a:rPr lang="en-US" sz="2625" b="1" kern="0" spc="263" dirty="0">
                <a:solidFill>
                  <a:srgbClr val="000000">
                    <a:alpha val="80000"/>
                  </a:srgbClr>
                </a:solidFill>
                <a:latin typeface="Roboto" pitchFamily="34" charset="0"/>
                <a:ea typeface="Roboto" pitchFamily="34" charset="-122"/>
                <a:cs typeface="Roboto" pitchFamily="34" charset="-120"/>
              </a:rPr>
              <a:t>EST-CE BIEN TOUJOURS LE CAS ?</a:t>
            </a:r>
          </a:p>
          <a:p>
            <a:pPr marL="914400" lvl="1" indent="-457200">
              <a:lnSpc>
                <a:spcPts val="3546"/>
              </a:lnSpc>
              <a:buFont typeface="Arial" panose="020B0604020202020204" pitchFamily="34" charset="0"/>
              <a:buChar char="•"/>
            </a:pPr>
            <a:r>
              <a:rPr lang="en-US" b="1" kern="0" spc="263" dirty="0">
                <a:solidFill>
                  <a:srgbClr val="000000">
                    <a:alpha val="80000"/>
                  </a:srgbClr>
                </a:solidFill>
                <a:latin typeface="Roboto" pitchFamily="34" charset="0"/>
                <a:ea typeface="Roboto" pitchFamily="34" charset="-122"/>
                <a:cs typeface="Roboto" pitchFamily="34" charset="-120"/>
              </a:rPr>
              <a:t>RÉSEAUX SOCIAUX</a:t>
            </a:r>
          </a:p>
          <a:p>
            <a:pPr marL="914400" lvl="1" indent="-457200">
              <a:lnSpc>
                <a:spcPts val="3546"/>
              </a:lnSpc>
              <a:buFont typeface="Arial" panose="020B0604020202020204" pitchFamily="34" charset="0"/>
              <a:buChar char="•"/>
            </a:pPr>
            <a:r>
              <a:rPr lang="en-US" b="1" kern="0" spc="263" dirty="0">
                <a:solidFill>
                  <a:srgbClr val="000000">
                    <a:alpha val="80000"/>
                  </a:srgbClr>
                </a:solidFill>
                <a:latin typeface="Roboto" pitchFamily="34" charset="0"/>
                <a:ea typeface="Roboto" pitchFamily="34" charset="-122"/>
                <a:cs typeface="Roboto" pitchFamily="34" charset="-120"/>
              </a:rPr>
              <a:t>INTELLIGENCE ARTIFICIELLE</a:t>
            </a:r>
          </a:p>
          <a:p>
            <a:pPr marL="914400" lvl="1" indent="-457200">
              <a:lnSpc>
                <a:spcPts val="3546"/>
              </a:lnSpc>
              <a:buFont typeface="Arial" panose="020B0604020202020204" pitchFamily="34" charset="0"/>
              <a:buChar char="•"/>
            </a:pPr>
            <a:r>
              <a:rPr lang="en-US" b="1" kern="0" spc="263" dirty="0">
                <a:solidFill>
                  <a:srgbClr val="000000">
                    <a:alpha val="80000"/>
                  </a:srgbClr>
                </a:solidFill>
                <a:latin typeface="Roboto" pitchFamily="34" charset="0"/>
                <a:ea typeface="Roboto" pitchFamily="34" charset="-122"/>
                <a:cs typeface="Roboto" pitchFamily="34" charset="-120"/>
              </a:rPr>
              <a:t>SURVEILLANCE DE MASSE</a:t>
            </a:r>
          </a:p>
          <a:p>
            <a:pPr marL="914400" lvl="1" indent="-457200">
              <a:lnSpc>
                <a:spcPts val="3546"/>
              </a:lnSpc>
              <a:buFont typeface="Arial" panose="020B0604020202020204" pitchFamily="34" charset="0"/>
              <a:buChar char="•"/>
            </a:pPr>
            <a:r>
              <a:rPr lang="en-US" b="1" kern="0" spc="263" dirty="0">
                <a:solidFill>
                  <a:srgbClr val="000000">
                    <a:alpha val="80000"/>
                  </a:srgbClr>
                </a:solidFill>
                <a:latin typeface="Roboto" pitchFamily="34" charset="0"/>
                <a:ea typeface="Roboto" pitchFamily="34" charset="-122"/>
                <a:cs typeface="Roboto" pitchFamily="34" charset="-120"/>
              </a:rPr>
              <a:t>VIOLATIONS DE DONNÉES </a:t>
            </a:r>
          </a:p>
          <a:p>
            <a:pPr marL="914400" lvl="1" indent="-457200">
              <a:lnSpc>
                <a:spcPts val="3546"/>
              </a:lnSpc>
              <a:buFont typeface="Arial" panose="020B0604020202020204" pitchFamily="34" charset="0"/>
              <a:buChar char="•"/>
            </a:pPr>
            <a:r>
              <a:rPr lang="en-US" b="1" kern="0" spc="263" dirty="0">
                <a:solidFill>
                  <a:srgbClr val="000000">
                    <a:alpha val="80000"/>
                  </a:srgbClr>
                </a:solidFill>
                <a:latin typeface="Roboto" pitchFamily="34" charset="0"/>
                <a:ea typeface="Roboto" pitchFamily="34" charset="-122"/>
                <a:cs typeface="Roboto" pitchFamily="34" charset="-120"/>
              </a:rPr>
              <a:t>IMPORTANCE DES ACTEURS AMÉRICAINS</a:t>
            </a:r>
          </a:p>
          <a:p>
            <a:pPr marL="914400" lvl="1" indent="-457200">
              <a:lnSpc>
                <a:spcPts val="3546"/>
              </a:lnSpc>
              <a:buFont typeface="Arial" panose="020B0604020202020204" pitchFamily="34" charset="0"/>
              <a:buChar char="•"/>
            </a:pPr>
            <a:r>
              <a:rPr lang="en-US" b="1" kern="0" spc="263" dirty="0">
                <a:solidFill>
                  <a:srgbClr val="000000">
                    <a:alpha val="80000"/>
                  </a:srgbClr>
                </a:solidFill>
                <a:latin typeface="Roboto" pitchFamily="34" charset="0"/>
                <a:ea typeface="Roboto" pitchFamily="34" charset="-122"/>
                <a:cs typeface="Roboto" pitchFamily="34" charset="-120"/>
              </a:rPr>
              <a:t>NOMBRE DE CONDAMNATIONS ET D’AMENDES</a:t>
            </a:r>
          </a:p>
          <a:p>
            <a:pPr marL="914400" lvl="1" indent="-457200">
              <a:lnSpc>
                <a:spcPts val="3546"/>
              </a:lnSpc>
              <a:buFont typeface="Arial" panose="020B0604020202020204" pitchFamily="34" charset="0"/>
              <a:buChar char="•"/>
            </a:pPr>
            <a:r>
              <a:rPr lang="en-US" b="1" kern="0" spc="263" dirty="0">
                <a:solidFill>
                  <a:srgbClr val="000000">
                    <a:alpha val="80000"/>
                  </a:srgbClr>
                </a:solidFill>
                <a:latin typeface="Roboto" pitchFamily="34" charset="0"/>
                <a:ea typeface="Roboto" pitchFamily="34" charset="-122"/>
                <a:cs typeface="Roboto" pitchFamily="34" charset="-120"/>
              </a:rPr>
              <a:t>INSOUCIANCE DES PME, ASBL ET INDÉPENDANTS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4D588E6-2710-F992-7DED-91A320ABBD28}"/>
              </a:ext>
            </a:extLst>
          </p:cNvPr>
          <p:cNvPicPr>
            <a:picLocks noChangeAspect="1"/>
          </p:cNvPicPr>
          <p:nvPr/>
        </p:nvPicPr>
        <p:blipFill>
          <a:blip r:embed="rId2"/>
          <a:srcRect t="8318" b="35443"/>
          <a:stretch/>
        </p:blipFill>
        <p:spPr>
          <a:xfrm>
            <a:off x="20" y="1282"/>
            <a:ext cx="12191980" cy="6856718"/>
          </a:xfrm>
          <a:prstGeom prst="rect">
            <a:avLst/>
          </a:prstGeom>
        </p:spPr>
      </p:pic>
      <p:sp>
        <p:nvSpPr>
          <p:cNvPr id="3" name="ZoneTexte 2">
            <a:extLst>
              <a:ext uri="{FF2B5EF4-FFF2-40B4-BE49-F238E27FC236}">
                <a16:creationId xmlns:a16="http://schemas.microsoft.com/office/drawing/2014/main" id="{735623BD-19E9-2868-3C0B-C30477946C73}"/>
              </a:ext>
            </a:extLst>
          </p:cNvPr>
          <p:cNvSpPr txBox="1"/>
          <p:nvPr/>
        </p:nvSpPr>
        <p:spPr>
          <a:xfrm>
            <a:off x="6722076" y="1905506"/>
            <a:ext cx="4203395" cy="341632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pPr marL="285750" indent="-285750">
              <a:buFont typeface="Arial" panose="020B0604020202020204" pitchFamily="34" charset="0"/>
              <a:buChar char="•"/>
            </a:pPr>
            <a:r>
              <a:rPr lang="fr-FR" sz="2400" dirty="0"/>
              <a:t>Contexte</a:t>
            </a:r>
          </a:p>
          <a:p>
            <a:pPr marL="285750" indent="-285750">
              <a:buFont typeface="Arial" panose="020B0604020202020204" pitchFamily="34" charset="0"/>
              <a:buChar char="•"/>
            </a:pPr>
            <a:r>
              <a:rPr lang="fr-FR" sz="2400" dirty="0">
                <a:highlight>
                  <a:srgbClr val="FF0000"/>
                </a:highlight>
              </a:rPr>
              <a:t>Nomination du DPO</a:t>
            </a:r>
          </a:p>
          <a:p>
            <a:pPr marL="285750" indent="-285750">
              <a:buFont typeface="Arial" panose="020B0604020202020204" pitchFamily="34" charset="0"/>
              <a:buChar char="•"/>
            </a:pPr>
            <a:r>
              <a:rPr lang="fr-FR" sz="2400" dirty="0"/>
              <a:t>Mission et fonction du DPO</a:t>
            </a:r>
          </a:p>
          <a:p>
            <a:pPr marL="285750" indent="-285750">
              <a:buFont typeface="Arial" panose="020B0604020202020204" pitchFamily="34" charset="0"/>
              <a:buChar char="•"/>
            </a:pPr>
            <a:r>
              <a:rPr lang="fr-FR" sz="2400" dirty="0"/>
              <a:t>Information du DPO</a:t>
            </a:r>
          </a:p>
          <a:p>
            <a:pPr marL="285750" indent="-285750">
              <a:buFont typeface="Arial" panose="020B0604020202020204" pitchFamily="34" charset="0"/>
              <a:buChar char="•"/>
            </a:pPr>
            <a:r>
              <a:rPr lang="fr-FR" sz="2400" dirty="0"/>
              <a:t>DPO et NIS 2</a:t>
            </a:r>
          </a:p>
          <a:p>
            <a:pPr marL="285750" indent="-285750">
              <a:buFont typeface="Arial" panose="020B0604020202020204" pitchFamily="34" charset="0"/>
              <a:buChar char="•"/>
            </a:pPr>
            <a:r>
              <a:rPr lang="fr-FR" sz="2400" dirty="0"/>
              <a:t>DPO et IA ACT</a:t>
            </a:r>
          </a:p>
          <a:p>
            <a:pPr marL="285750" indent="-285750">
              <a:buFont typeface="Arial" panose="020B0604020202020204" pitchFamily="34" charset="0"/>
              <a:buChar char="•"/>
            </a:pPr>
            <a:r>
              <a:rPr lang="fr-FR" sz="2400" dirty="0"/>
              <a:t>DPO et lanceurs d’alertes</a:t>
            </a:r>
          </a:p>
          <a:p>
            <a:pPr marL="285750" indent="-285750">
              <a:buFont typeface="Arial" panose="020B0604020202020204" pitchFamily="34" charset="0"/>
              <a:buChar char="•"/>
            </a:pPr>
            <a:r>
              <a:rPr lang="fr-FR" sz="2400" dirty="0"/>
              <a:t>Formation des DPO</a:t>
            </a:r>
          </a:p>
          <a:p>
            <a:pPr marL="285750" indent="-285750">
              <a:buFont typeface="Arial" panose="020B0604020202020204" pitchFamily="34" charset="0"/>
              <a:buChar char="•"/>
            </a:pPr>
            <a:r>
              <a:rPr lang="fr-FR" sz="2400" dirty="0"/>
              <a:t>Certification des DPO</a:t>
            </a:r>
          </a:p>
        </p:txBody>
      </p:sp>
      <p:sp>
        <p:nvSpPr>
          <p:cNvPr id="9" name="Bulle ronde 8">
            <a:extLst>
              <a:ext uri="{FF2B5EF4-FFF2-40B4-BE49-F238E27FC236}">
                <a16:creationId xmlns:a16="http://schemas.microsoft.com/office/drawing/2014/main" id="{2C08FF1D-57FE-EA8D-6A9D-B5052FBC4789}"/>
              </a:ext>
            </a:extLst>
          </p:cNvPr>
          <p:cNvSpPr/>
          <p:nvPr/>
        </p:nvSpPr>
        <p:spPr>
          <a:xfrm>
            <a:off x="0" y="171140"/>
            <a:ext cx="4387958" cy="2008962"/>
          </a:xfrm>
          <a:prstGeom prst="wedgeEllipseCallout">
            <a:avLst>
              <a:gd name="adj1" fmla="val 50741"/>
              <a:gd name="adj2" fmla="val 12529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Ne dites pas à ma mère que je suis DPO, elle croit que je suis pilote de chasse</a:t>
            </a:r>
          </a:p>
        </p:txBody>
      </p:sp>
      <p:sp>
        <p:nvSpPr>
          <p:cNvPr id="10" name="ZoneTexte 9">
            <a:extLst>
              <a:ext uri="{FF2B5EF4-FFF2-40B4-BE49-F238E27FC236}">
                <a16:creationId xmlns:a16="http://schemas.microsoft.com/office/drawing/2014/main" id="{ACAA856D-2103-549E-FE7F-01DB2D8F4C35}"/>
              </a:ext>
            </a:extLst>
          </p:cNvPr>
          <p:cNvSpPr txBox="1"/>
          <p:nvPr/>
        </p:nvSpPr>
        <p:spPr>
          <a:xfrm>
            <a:off x="7682968" y="1536174"/>
            <a:ext cx="2018501"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fr-FR" dirty="0"/>
              <a:t>MENU DU JOUR </a:t>
            </a:r>
          </a:p>
        </p:txBody>
      </p:sp>
    </p:spTree>
    <p:extLst>
      <p:ext uri="{BB962C8B-B14F-4D97-AF65-F5344CB8AC3E}">
        <p14:creationId xmlns:p14="http://schemas.microsoft.com/office/powerpoint/2010/main" val="3269830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1" y="912260"/>
            <a:ext cx="380905" cy="47613"/>
          </a:xfrm>
          <a:prstGeom prst="rect">
            <a:avLst/>
          </a:prstGeom>
        </p:spPr>
      </p:pic>
      <p:sp>
        <p:nvSpPr>
          <p:cNvPr id="3" name="Object 2"/>
          <p:cNvSpPr/>
          <p:nvPr/>
        </p:nvSpPr>
        <p:spPr>
          <a:xfrm>
            <a:off x="476131" y="399801"/>
            <a:ext cx="12188952" cy="365579"/>
          </a:xfrm>
          <a:prstGeom prst="rect">
            <a:avLst/>
          </a:prstGeom>
          <a:noFill/>
        </p:spPr>
        <p:txBody>
          <a:bodyPr wrap="square" lIns="0" tIns="0" rIns="0" bIns="0" rtlCol="0" anchor="t"/>
          <a:lstStyle/>
          <a:p>
            <a:pPr algn="l">
              <a:lnSpc>
                <a:spcPts val="2879"/>
              </a:lnSpc>
              <a:buNone/>
            </a:pPr>
            <a:r>
              <a:rPr lang="en-US" sz="2531" kern="0" spc="101" dirty="0">
                <a:solidFill>
                  <a:srgbClr val="000000">
                    <a:alpha val="80000"/>
                  </a:srgbClr>
                </a:solidFill>
                <a:latin typeface="Roboto Slab" pitchFamily="34" charset="0"/>
                <a:ea typeface="Roboto Slab" pitchFamily="34" charset="-122"/>
                <a:cs typeface="Roboto Slab" pitchFamily="34" charset="-120"/>
              </a:rPr>
              <a:t>RESPONSABILITE DU RESPONSIBLE DE TRAITEMENT</a:t>
            </a:r>
            <a:endParaRPr lang="en-US" dirty="0"/>
          </a:p>
        </p:txBody>
      </p:sp>
      <p:sp>
        <p:nvSpPr>
          <p:cNvPr id="5" name="Object 4"/>
          <p:cNvSpPr/>
          <p:nvPr/>
        </p:nvSpPr>
        <p:spPr>
          <a:xfrm>
            <a:off x="4898537" y="879125"/>
            <a:ext cx="7064009" cy="450093"/>
          </a:xfrm>
          <a:prstGeom prst="rect">
            <a:avLst/>
          </a:prstGeom>
          <a:noFill/>
        </p:spPr>
        <p:txBody>
          <a:bodyPr wrap="square" lIns="0" tIns="0" rIns="0" bIns="0" rtlCol="0" anchor="t"/>
          <a:lstStyle/>
          <a:p>
            <a:pPr marL="457200" indent="-457200" algn="l">
              <a:lnSpc>
                <a:spcPts val="3546"/>
              </a:lnSpc>
              <a:buFont typeface="Arial" panose="020B0604020202020204" pitchFamily="34" charset="0"/>
              <a:buChar char="•"/>
            </a:pPr>
            <a:r>
              <a:rPr lang="fr-BE" sz="2000" b="1" i="0" dirty="0">
                <a:solidFill>
                  <a:srgbClr val="FF0000"/>
                </a:solidFill>
                <a:effectLst/>
                <a:highlight>
                  <a:srgbClr val="FFFFFF"/>
                </a:highlight>
                <a:latin typeface="Roboto" panose="02000000000000000000" pitchFamily="2" charset="0"/>
              </a:rPr>
              <a:t>En Théorie: </a:t>
            </a:r>
          </a:p>
          <a:p>
            <a:pPr marL="914400" lvl="1" indent="-457200">
              <a:lnSpc>
                <a:spcPts val="3546"/>
              </a:lnSpc>
              <a:buFont typeface="Arial" panose="020B0604020202020204" pitchFamily="34" charset="0"/>
              <a:buChar char="•"/>
            </a:pPr>
            <a:r>
              <a:rPr lang="fr-BE" sz="2000" b="0" i="0" dirty="0">
                <a:solidFill>
                  <a:srgbClr val="4D4D4D"/>
                </a:solidFill>
                <a:effectLst/>
                <a:highlight>
                  <a:srgbClr val="FFFFFF"/>
                </a:highlight>
                <a:latin typeface="Roboto" panose="02000000000000000000" pitchFamily="2" charset="0"/>
              </a:rPr>
              <a:t>ART. 37, 5. Le délégué à la protection des données est désigné sur la base de ses qualités professionnelles et, en particulier, de ses connaissances spécialisées du droit et des pratiques en matière de protection des données, et de sa capacité à accomplir ses missions</a:t>
            </a:r>
          </a:p>
          <a:p>
            <a:pPr marL="457200" indent="-457200" algn="l">
              <a:lnSpc>
                <a:spcPts val="3546"/>
              </a:lnSpc>
              <a:buFont typeface="Arial" panose="020B0604020202020204" pitchFamily="34" charset="0"/>
              <a:buChar char="•"/>
            </a:pPr>
            <a:r>
              <a:rPr lang="fr-BE" sz="2000" b="1" dirty="0">
                <a:solidFill>
                  <a:srgbClr val="FF0000"/>
                </a:solidFill>
                <a:highlight>
                  <a:srgbClr val="FFFFFF"/>
                </a:highlight>
                <a:latin typeface="Roboto" panose="02000000000000000000" pitchFamily="2" charset="0"/>
              </a:rPr>
              <a:t>En réalité parfois…</a:t>
            </a:r>
          </a:p>
        </p:txBody>
      </p:sp>
      <p:pic>
        <p:nvPicPr>
          <p:cNvPr id="2052" name="Picture 4" descr="National Cyber Security Authority | Why your institution needs a data  protection officer">
            <a:extLst>
              <a:ext uri="{FF2B5EF4-FFF2-40B4-BE49-F238E27FC236}">
                <a16:creationId xmlns:a16="http://schemas.microsoft.com/office/drawing/2014/main" id="{DF650D18-45E5-89CC-7C20-352F648223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441" y="1645739"/>
            <a:ext cx="37465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Une image contenant texte, Police, capture d’écran, document&#10;&#10;Description générée automatiquement">
            <a:extLst>
              <a:ext uri="{FF2B5EF4-FFF2-40B4-BE49-F238E27FC236}">
                <a16:creationId xmlns:a16="http://schemas.microsoft.com/office/drawing/2014/main" id="{7D06B677-75B2-A043-4694-CBE9D7EB0AF7}"/>
              </a:ext>
            </a:extLst>
          </p:cNvPr>
          <p:cNvPicPr>
            <a:picLocks noChangeAspect="1"/>
          </p:cNvPicPr>
          <p:nvPr/>
        </p:nvPicPr>
        <p:blipFill>
          <a:blip r:embed="rId6"/>
          <a:stretch>
            <a:fillRect/>
          </a:stretch>
        </p:blipFill>
        <p:spPr>
          <a:xfrm>
            <a:off x="5575610" y="4372159"/>
            <a:ext cx="6247834" cy="2220160"/>
          </a:xfrm>
          <a:prstGeom prst="rect">
            <a:avLst/>
          </a:prstGeom>
          <a:ln w="228600" cap="sq" cmpd="thickThin">
            <a:solidFill>
              <a:srgbClr val="000000"/>
            </a:solidFill>
            <a:prstDash val="solid"/>
            <a:miter lim="800000"/>
          </a:ln>
          <a:effectLst>
            <a:innerShdw blurRad="76200">
              <a:srgbClr val="000000"/>
            </a:innerShdw>
          </a:effectLst>
        </p:spPr>
      </p:pic>
      <p:sp>
        <p:nvSpPr>
          <p:cNvPr id="4" name="ZoneTexte 3">
            <a:extLst>
              <a:ext uri="{FF2B5EF4-FFF2-40B4-BE49-F238E27FC236}">
                <a16:creationId xmlns:a16="http://schemas.microsoft.com/office/drawing/2014/main" id="{DB7BBC56-6058-47CD-240C-3F7B4F7801C5}"/>
              </a:ext>
            </a:extLst>
          </p:cNvPr>
          <p:cNvSpPr txBox="1"/>
          <p:nvPr/>
        </p:nvSpPr>
        <p:spPr>
          <a:xfrm>
            <a:off x="452441" y="5020574"/>
            <a:ext cx="3903633" cy="923330"/>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fr-FR" dirty="0"/>
              <a:t>12 heures pour 99 articles du RGPD</a:t>
            </a:r>
          </a:p>
          <a:p>
            <a:r>
              <a:rPr lang="fr-FR" dirty="0"/>
              <a:t>Un peu plus de 7 minutes par article</a:t>
            </a:r>
          </a:p>
          <a:p>
            <a:r>
              <a:rPr lang="fr-FR" dirty="0"/>
              <a:t>Un peu plus de 8 minutes par page  </a:t>
            </a:r>
          </a:p>
        </p:txBody>
      </p:sp>
    </p:spTree>
    <p:extLst>
      <p:ext uri="{BB962C8B-B14F-4D97-AF65-F5344CB8AC3E}">
        <p14:creationId xmlns:p14="http://schemas.microsoft.com/office/powerpoint/2010/main" val="3652105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2"/>
          <p:cNvSpPr/>
          <p:nvPr/>
        </p:nvSpPr>
        <p:spPr>
          <a:xfrm>
            <a:off x="4317467" y="1028797"/>
            <a:ext cx="7513982" cy="793531"/>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3200" spc="101" dirty="0">
                <a:latin typeface="+mj-lt"/>
                <a:ea typeface="+mj-ea"/>
                <a:cs typeface="+mj-cs"/>
              </a:rPr>
              <a:t>NOMINATION RÉFLÉCHIE DU DPO </a:t>
            </a:r>
          </a:p>
          <a:p>
            <a:pPr algn="ctr">
              <a:lnSpc>
                <a:spcPct val="90000"/>
              </a:lnSpc>
              <a:spcBef>
                <a:spcPct val="0"/>
              </a:spcBef>
              <a:spcAft>
                <a:spcPts val="600"/>
              </a:spcAft>
            </a:pPr>
            <a:r>
              <a:rPr lang="en-US" sz="3200" spc="101" dirty="0">
                <a:latin typeface="+mj-lt"/>
                <a:ea typeface="+mj-ea"/>
                <a:cs typeface="+mj-cs"/>
              </a:rPr>
              <a:t>ET PAS </a:t>
            </a:r>
          </a:p>
          <a:p>
            <a:pPr algn="ctr">
              <a:lnSpc>
                <a:spcPct val="90000"/>
              </a:lnSpc>
              <a:spcBef>
                <a:spcPct val="0"/>
              </a:spcBef>
              <a:spcAft>
                <a:spcPts val="600"/>
              </a:spcAft>
            </a:pPr>
            <a:r>
              <a:rPr lang="en-US" sz="3200" spc="101" dirty="0">
                <a:latin typeface="+mj-lt"/>
                <a:ea typeface="+mj-ea"/>
                <a:cs typeface="+mj-cs"/>
              </a:rPr>
              <a:t>“PARCE QU’IL FAUT BIEN …”</a:t>
            </a:r>
            <a:endParaRPr lang="en-US" sz="3200" dirty="0">
              <a:latin typeface="+mj-lt"/>
              <a:ea typeface="+mj-ea"/>
              <a:cs typeface="+mj-cs"/>
            </a:endParaRPr>
          </a:p>
        </p:txBody>
      </p:sp>
      <p:pic>
        <p:nvPicPr>
          <p:cNvPr id="4" name="Object 2" descr="preencoded.png">
            <a:extLst>
              <a:ext uri="{FF2B5EF4-FFF2-40B4-BE49-F238E27FC236}">
                <a16:creationId xmlns:a16="http://schemas.microsoft.com/office/drawing/2014/main" id="{931EC093-937A-4543-EFBA-5843670E4D7E}"/>
              </a:ext>
            </a:extLst>
          </p:cNvPr>
          <p:cNvPicPr>
            <a:picLocks noChangeAspect="1"/>
          </p:cNvPicPr>
          <p:nvPr/>
        </p:nvPicPr>
        <p:blipFill rotWithShape="1">
          <a:blip r:embed="rId3"/>
          <a:srcRect t="1846" r="-1" b="1532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4"/>
          <p:cNvSpPr/>
          <p:nvPr/>
        </p:nvSpPr>
        <p:spPr>
          <a:xfrm>
            <a:off x="5297762" y="2706624"/>
            <a:ext cx="6251110" cy="3483864"/>
          </a:xfrm>
          <a:prstGeom prst="rect">
            <a:avLst/>
          </a:prstGeom>
        </p:spPr>
        <p:txBody>
          <a:bodyPr vert="horz" lIns="91440" tIns="45720" rIns="91440" bIns="45720" rtlCol="0">
            <a:normAutofit/>
          </a:bodyPr>
          <a:lstStyle/>
          <a:p>
            <a:pPr marL="457200" indent="-228600">
              <a:lnSpc>
                <a:spcPct val="90000"/>
              </a:lnSpc>
              <a:spcAft>
                <a:spcPts val="600"/>
              </a:spcAft>
              <a:buFont typeface="Arial" panose="020B0604020202020204" pitchFamily="34" charset="0"/>
              <a:buChar char="•"/>
            </a:pPr>
            <a:r>
              <a:rPr lang="en-US" sz="1700" b="0" i="0" dirty="0" err="1">
                <a:effectLst/>
                <a:highlight>
                  <a:srgbClr val="FFFFFF"/>
                </a:highlight>
              </a:rPr>
              <a:t>En</a:t>
            </a:r>
            <a:r>
              <a:rPr lang="en-US" sz="1700" b="0" i="0" dirty="0">
                <a:effectLst/>
                <a:highlight>
                  <a:srgbClr val="FFFFFF"/>
                </a:highlight>
              </a:rPr>
              <a:t> </a:t>
            </a:r>
            <a:r>
              <a:rPr lang="en-US" sz="1700" b="0" i="0" dirty="0" err="1">
                <a:effectLst/>
                <a:highlight>
                  <a:srgbClr val="FFFFFF"/>
                </a:highlight>
              </a:rPr>
              <a:t>Théorie</a:t>
            </a:r>
            <a:r>
              <a:rPr lang="en-US" sz="1700" b="0" i="0" dirty="0">
                <a:effectLst/>
                <a:highlight>
                  <a:srgbClr val="FFFFFF"/>
                </a:highlight>
              </a:rPr>
              <a:t>: </a:t>
            </a:r>
          </a:p>
          <a:p>
            <a:pPr marL="914400" lvl="1" indent="-228600">
              <a:lnSpc>
                <a:spcPct val="90000"/>
              </a:lnSpc>
              <a:spcAft>
                <a:spcPts val="600"/>
              </a:spcAft>
              <a:buFont typeface="Arial" panose="020B0604020202020204" pitchFamily="34" charset="0"/>
              <a:buChar char="•"/>
            </a:pPr>
            <a:r>
              <a:rPr lang="en-US" sz="1700" b="0" i="0" dirty="0">
                <a:effectLst/>
                <a:highlight>
                  <a:srgbClr val="FFFFFF"/>
                </a:highlight>
              </a:rPr>
              <a:t>ART. 37, 5. Le </a:t>
            </a:r>
            <a:r>
              <a:rPr lang="en-US" sz="1700" b="0" i="0" dirty="0" err="1">
                <a:effectLst/>
                <a:highlight>
                  <a:srgbClr val="FFFFFF"/>
                </a:highlight>
              </a:rPr>
              <a:t>délégué</a:t>
            </a:r>
            <a:r>
              <a:rPr lang="en-US" sz="1700" b="0" i="0" dirty="0">
                <a:effectLst/>
                <a:highlight>
                  <a:srgbClr val="FFFFFF"/>
                </a:highlight>
              </a:rPr>
              <a:t> </a:t>
            </a:r>
            <a:r>
              <a:rPr lang="en-US" sz="1700" b="0" i="0" dirty="0" err="1">
                <a:effectLst/>
                <a:highlight>
                  <a:srgbClr val="FFFFFF"/>
                </a:highlight>
              </a:rPr>
              <a:t>à</a:t>
            </a:r>
            <a:r>
              <a:rPr lang="en-US" sz="1700" b="0" i="0" dirty="0">
                <a:effectLst/>
                <a:highlight>
                  <a:srgbClr val="FFFFFF"/>
                </a:highlight>
              </a:rPr>
              <a:t> la protection des </a:t>
            </a:r>
            <a:r>
              <a:rPr lang="en-US" sz="1700" b="0" i="0" dirty="0" err="1">
                <a:effectLst/>
                <a:highlight>
                  <a:srgbClr val="FFFFFF"/>
                </a:highlight>
              </a:rPr>
              <a:t>données</a:t>
            </a:r>
            <a:r>
              <a:rPr lang="en-US" sz="1700" b="0" i="0" dirty="0">
                <a:effectLst/>
                <a:highlight>
                  <a:srgbClr val="FFFFFF"/>
                </a:highlight>
              </a:rPr>
              <a:t> </a:t>
            </a:r>
            <a:r>
              <a:rPr lang="en-US" sz="1700" b="0" i="0" dirty="0" err="1">
                <a:effectLst/>
                <a:highlight>
                  <a:srgbClr val="FFFFFF"/>
                </a:highlight>
              </a:rPr>
              <a:t>est</a:t>
            </a:r>
            <a:r>
              <a:rPr lang="en-US" sz="1700" b="0" i="0" dirty="0">
                <a:effectLst/>
                <a:highlight>
                  <a:srgbClr val="FFFFFF"/>
                </a:highlight>
              </a:rPr>
              <a:t> </a:t>
            </a:r>
            <a:r>
              <a:rPr lang="en-US" sz="1700" b="0" i="0" dirty="0" err="1">
                <a:effectLst/>
                <a:highlight>
                  <a:srgbClr val="FFFFFF"/>
                </a:highlight>
              </a:rPr>
              <a:t>désigné</a:t>
            </a:r>
            <a:r>
              <a:rPr lang="en-US" sz="1700" b="0" i="0" dirty="0">
                <a:effectLst/>
                <a:highlight>
                  <a:srgbClr val="FFFFFF"/>
                </a:highlight>
              </a:rPr>
              <a:t> sur la base de </a:t>
            </a:r>
            <a:r>
              <a:rPr lang="en-US" sz="1700" b="0" i="0" dirty="0" err="1">
                <a:effectLst/>
                <a:highlight>
                  <a:srgbClr val="FFFFFF"/>
                </a:highlight>
              </a:rPr>
              <a:t>ses</a:t>
            </a:r>
            <a:r>
              <a:rPr lang="en-US" sz="1700" b="0" i="0" dirty="0">
                <a:effectLst/>
                <a:highlight>
                  <a:srgbClr val="FFFFFF"/>
                </a:highlight>
              </a:rPr>
              <a:t> </a:t>
            </a:r>
            <a:r>
              <a:rPr lang="en-US" sz="1700" b="0" i="0" dirty="0" err="1">
                <a:effectLst/>
                <a:highlight>
                  <a:srgbClr val="FFFFFF"/>
                </a:highlight>
              </a:rPr>
              <a:t>qualités</a:t>
            </a:r>
            <a:r>
              <a:rPr lang="en-US" sz="1700" b="0" i="0" dirty="0">
                <a:effectLst/>
                <a:highlight>
                  <a:srgbClr val="FFFFFF"/>
                </a:highlight>
              </a:rPr>
              <a:t> </a:t>
            </a:r>
            <a:r>
              <a:rPr lang="en-US" sz="1700" b="0" i="0" dirty="0" err="1">
                <a:effectLst/>
                <a:highlight>
                  <a:srgbClr val="FFFFFF"/>
                </a:highlight>
              </a:rPr>
              <a:t>professionnelles</a:t>
            </a:r>
            <a:r>
              <a:rPr lang="en-US" sz="1700" b="0" i="0" dirty="0">
                <a:effectLst/>
                <a:highlight>
                  <a:srgbClr val="FFFFFF"/>
                </a:highlight>
              </a:rPr>
              <a:t> et, </a:t>
            </a:r>
            <a:r>
              <a:rPr lang="en-US" sz="1700" b="0" i="0" dirty="0" err="1">
                <a:effectLst/>
                <a:highlight>
                  <a:srgbClr val="FFFFFF"/>
                </a:highlight>
              </a:rPr>
              <a:t>en</a:t>
            </a:r>
            <a:r>
              <a:rPr lang="en-US" sz="1700" b="0" i="0" dirty="0">
                <a:effectLst/>
                <a:highlight>
                  <a:srgbClr val="FFFFFF"/>
                </a:highlight>
              </a:rPr>
              <a:t> particulier, de </a:t>
            </a:r>
            <a:r>
              <a:rPr lang="en-US" sz="1700" b="0" i="0" dirty="0" err="1">
                <a:effectLst/>
                <a:highlight>
                  <a:srgbClr val="FFFFFF"/>
                </a:highlight>
              </a:rPr>
              <a:t>ses</a:t>
            </a:r>
            <a:r>
              <a:rPr lang="en-US" sz="1700" b="0" i="0" dirty="0">
                <a:effectLst/>
                <a:highlight>
                  <a:srgbClr val="FFFFFF"/>
                </a:highlight>
              </a:rPr>
              <a:t> </a:t>
            </a:r>
            <a:r>
              <a:rPr lang="en-US" sz="1700" b="0" i="0" dirty="0" err="1">
                <a:effectLst/>
                <a:highlight>
                  <a:srgbClr val="FFFFFF"/>
                </a:highlight>
              </a:rPr>
              <a:t>connaissances</a:t>
            </a:r>
            <a:r>
              <a:rPr lang="en-US" sz="1700" b="0" i="0" dirty="0">
                <a:effectLst/>
                <a:highlight>
                  <a:srgbClr val="FFFFFF"/>
                </a:highlight>
              </a:rPr>
              <a:t> </a:t>
            </a:r>
            <a:r>
              <a:rPr lang="en-US" sz="1700" b="0" i="0" dirty="0" err="1">
                <a:effectLst/>
                <a:highlight>
                  <a:srgbClr val="FFFFFF"/>
                </a:highlight>
              </a:rPr>
              <a:t>spécialisées</a:t>
            </a:r>
            <a:r>
              <a:rPr lang="en-US" sz="1700" b="0" i="0" dirty="0">
                <a:effectLst/>
                <a:highlight>
                  <a:srgbClr val="FFFFFF"/>
                </a:highlight>
              </a:rPr>
              <a:t> du droit et des pratiques </a:t>
            </a:r>
            <a:r>
              <a:rPr lang="en-US" sz="1700" b="0" i="0" dirty="0" err="1">
                <a:effectLst/>
                <a:highlight>
                  <a:srgbClr val="FFFFFF"/>
                </a:highlight>
              </a:rPr>
              <a:t>en</a:t>
            </a:r>
            <a:r>
              <a:rPr lang="en-US" sz="1700" b="0" i="0" dirty="0">
                <a:effectLst/>
                <a:highlight>
                  <a:srgbClr val="FFFFFF"/>
                </a:highlight>
              </a:rPr>
              <a:t> matière de protection des </a:t>
            </a:r>
            <a:r>
              <a:rPr lang="en-US" sz="1700" b="0" i="0" dirty="0" err="1">
                <a:effectLst/>
                <a:highlight>
                  <a:srgbClr val="FFFFFF"/>
                </a:highlight>
              </a:rPr>
              <a:t>données</a:t>
            </a:r>
            <a:r>
              <a:rPr lang="en-US" sz="1700" b="0" i="0" dirty="0">
                <a:effectLst/>
                <a:highlight>
                  <a:srgbClr val="FFFFFF"/>
                </a:highlight>
              </a:rPr>
              <a:t>, et de </a:t>
            </a:r>
            <a:r>
              <a:rPr lang="en-US" sz="1700" b="0" i="0" dirty="0" err="1">
                <a:effectLst/>
                <a:highlight>
                  <a:srgbClr val="FFFFFF"/>
                </a:highlight>
              </a:rPr>
              <a:t>sa</a:t>
            </a:r>
            <a:r>
              <a:rPr lang="en-US" sz="1700" b="0" i="0" dirty="0">
                <a:effectLst/>
                <a:highlight>
                  <a:srgbClr val="FFFFFF"/>
                </a:highlight>
              </a:rPr>
              <a:t> </a:t>
            </a:r>
            <a:r>
              <a:rPr lang="en-US" sz="1700" b="0" i="0" dirty="0" err="1">
                <a:effectLst/>
                <a:highlight>
                  <a:srgbClr val="FFFFFF"/>
                </a:highlight>
              </a:rPr>
              <a:t>capacité</a:t>
            </a:r>
            <a:r>
              <a:rPr lang="en-US" sz="1700" b="0" i="0" dirty="0">
                <a:effectLst/>
                <a:highlight>
                  <a:srgbClr val="FFFFFF"/>
                </a:highlight>
              </a:rPr>
              <a:t> </a:t>
            </a:r>
            <a:r>
              <a:rPr lang="en-US" sz="1700" b="0" i="0" dirty="0" err="1">
                <a:effectLst/>
                <a:highlight>
                  <a:srgbClr val="FFFFFF"/>
                </a:highlight>
              </a:rPr>
              <a:t>à</a:t>
            </a:r>
            <a:r>
              <a:rPr lang="en-US" sz="1700" b="0" i="0" dirty="0">
                <a:effectLst/>
                <a:highlight>
                  <a:srgbClr val="FFFFFF"/>
                </a:highlight>
              </a:rPr>
              <a:t> </a:t>
            </a:r>
            <a:r>
              <a:rPr lang="en-US" sz="1700" b="0" i="0" dirty="0" err="1">
                <a:effectLst/>
                <a:highlight>
                  <a:srgbClr val="FFFFFF"/>
                </a:highlight>
              </a:rPr>
              <a:t>accomplir</a:t>
            </a:r>
            <a:r>
              <a:rPr lang="en-US" sz="1700" b="0" i="0" dirty="0">
                <a:effectLst/>
                <a:highlight>
                  <a:srgbClr val="FFFFFF"/>
                </a:highlight>
              </a:rPr>
              <a:t> </a:t>
            </a:r>
            <a:r>
              <a:rPr lang="en-US" sz="1700" b="0" i="0" dirty="0" err="1">
                <a:effectLst/>
                <a:highlight>
                  <a:srgbClr val="FFFFFF"/>
                </a:highlight>
              </a:rPr>
              <a:t>ses</a:t>
            </a:r>
            <a:r>
              <a:rPr lang="en-US" sz="1700" b="0" i="0" dirty="0">
                <a:effectLst/>
                <a:highlight>
                  <a:srgbClr val="FFFFFF"/>
                </a:highlight>
              </a:rPr>
              <a:t> missions</a:t>
            </a:r>
          </a:p>
          <a:p>
            <a:pPr marL="457200" indent="-228600">
              <a:lnSpc>
                <a:spcPct val="90000"/>
              </a:lnSpc>
              <a:spcAft>
                <a:spcPts val="600"/>
              </a:spcAft>
              <a:buFont typeface="Arial" panose="020B0604020202020204" pitchFamily="34" charset="0"/>
              <a:buChar char="•"/>
            </a:pPr>
            <a:r>
              <a:rPr lang="en-US" sz="1700" b="1" dirty="0">
                <a:highlight>
                  <a:srgbClr val="FFFFFF"/>
                </a:highlight>
              </a:rPr>
              <a:t>Cas </a:t>
            </a:r>
            <a:r>
              <a:rPr lang="en-US" sz="1700" b="1" dirty="0" err="1">
                <a:highlight>
                  <a:srgbClr val="FFFFFF"/>
                </a:highlight>
              </a:rPr>
              <a:t>vécu</a:t>
            </a:r>
            <a:endParaRPr lang="en-US" sz="1700" b="1" dirty="0">
              <a:highlight>
                <a:srgbClr val="FFFFFF"/>
              </a:highlight>
            </a:endParaRPr>
          </a:p>
          <a:p>
            <a:pPr marL="914400" lvl="1" indent="-228600">
              <a:lnSpc>
                <a:spcPct val="90000"/>
              </a:lnSpc>
              <a:spcAft>
                <a:spcPts val="600"/>
              </a:spcAft>
              <a:buFont typeface="Arial" panose="020B0604020202020204" pitchFamily="34" charset="0"/>
              <a:buChar char="•"/>
            </a:pPr>
            <a:r>
              <a:rPr lang="en-US" sz="1700" b="1" dirty="0">
                <a:highlight>
                  <a:srgbClr val="FFFFFF"/>
                </a:highlight>
              </a:rPr>
              <a:t>Je suis </a:t>
            </a:r>
            <a:r>
              <a:rPr lang="en-US" sz="1700" b="1" dirty="0" err="1">
                <a:highlight>
                  <a:srgbClr val="FFFFFF"/>
                </a:highlight>
              </a:rPr>
              <a:t>revenu</a:t>
            </a:r>
            <a:r>
              <a:rPr lang="en-US" sz="1700" b="1" dirty="0">
                <a:highlight>
                  <a:srgbClr val="FFFFFF"/>
                </a:highlight>
              </a:rPr>
              <a:t> de </a:t>
            </a:r>
            <a:r>
              <a:rPr lang="en-US" sz="1700" b="1" dirty="0" err="1">
                <a:highlight>
                  <a:srgbClr val="FFFFFF"/>
                </a:highlight>
              </a:rPr>
              <a:t>maternité</a:t>
            </a:r>
            <a:r>
              <a:rPr lang="en-US" sz="1700" b="1" dirty="0">
                <a:highlight>
                  <a:srgbClr val="FFFFFF"/>
                </a:highlight>
              </a:rPr>
              <a:t> et </a:t>
            </a:r>
            <a:r>
              <a:rPr lang="en-US" sz="1700" b="1" dirty="0" err="1">
                <a:highlight>
                  <a:srgbClr val="FFFFFF"/>
                </a:highlight>
              </a:rPr>
              <a:t>j’ai</a:t>
            </a:r>
            <a:r>
              <a:rPr lang="en-US" sz="1700" b="1" dirty="0">
                <a:highlight>
                  <a:srgbClr val="FFFFFF"/>
                </a:highlight>
              </a:rPr>
              <a:t> </a:t>
            </a:r>
            <a:r>
              <a:rPr lang="en-US" sz="1700" b="1" dirty="0" err="1">
                <a:highlight>
                  <a:srgbClr val="FFFFFF"/>
                </a:highlight>
              </a:rPr>
              <a:t>croisé</a:t>
            </a:r>
            <a:r>
              <a:rPr lang="en-US" sz="1700" b="1" dirty="0">
                <a:highlight>
                  <a:srgbClr val="FFFFFF"/>
                </a:highlight>
              </a:rPr>
              <a:t> </a:t>
            </a:r>
            <a:r>
              <a:rPr lang="en-US" sz="1700" b="1" dirty="0" err="1">
                <a:highlight>
                  <a:srgbClr val="FFFFFF"/>
                </a:highlight>
              </a:rPr>
              <a:t>mon</a:t>
            </a:r>
            <a:r>
              <a:rPr lang="en-US" sz="1700" b="1" dirty="0">
                <a:highlight>
                  <a:srgbClr val="FFFFFF"/>
                </a:highlight>
              </a:rPr>
              <a:t> </a:t>
            </a:r>
            <a:r>
              <a:rPr lang="en-US" sz="1700" b="1" dirty="0" err="1">
                <a:highlight>
                  <a:srgbClr val="FFFFFF"/>
                </a:highlight>
              </a:rPr>
              <a:t>directeur</a:t>
            </a:r>
            <a:r>
              <a:rPr lang="en-US" sz="1700" b="1" dirty="0">
                <a:highlight>
                  <a:srgbClr val="FFFFFF"/>
                </a:highlight>
              </a:rPr>
              <a:t> </a:t>
            </a:r>
            <a:r>
              <a:rPr lang="en-US" sz="1700" b="1" dirty="0" err="1">
                <a:highlight>
                  <a:srgbClr val="FFFFFF"/>
                </a:highlight>
              </a:rPr>
              <a:t>général</a:t>
            </a:r>
            <a:r>
              <a:rPr lang="en-US" sz="1700" b="1" dirty="0">
                <a:highlight>
                  <a:srgbClr val="FFFFFF"/>
                </a:highlight>
              </a:rPr>
              <a:t> qui </a:t>
            </a:r>
            <a:r>
              <a:rPr lang="en-US" sz="1700" b="1" dirty="0" err="1">
                <a:highlight>
                  <a:srgbClr val="FFFFFF"/>
                </a:highlight>
              </a:rPr>
              <a:t>m’a</a:t>
            </a:r>
            <a:r>
              <a:rPr lang="en-US" sz="1700" b="1" dirty="0">
                <a:highlight>
                  <a:srgbClr val="FFFFFF"/>
                </a:highlight>
              </a:rPr>
              <a:t> </a:t>
            </a:r>
            <a:r>
              <a:rPr lang="en-US" sz="1700" b="1" dirty="0" err="1">
                <a:highlight>
                  <a:srgbClr val="FFFFFF"/>
                </a:highlight>
              </a:rPr>
              <a:t>dit</a:t>
            </a:r>
            <a:r>
              <a:rPr lang="en-US" sz="1700" b="1" dirty="0">
                <a:highlight>
                  <a:srgbClr val="FFFFFF"/>
                </a:highlight>
              </a:rPr>
              <a:t> </a:t>
            </a:r>
            <a:r>
              <a:rPr lang="en-US" sz="1700" b="1" dirty="0" err="1">
                <a:highlight>
                  <a:srgbClr val="FFFFFF"/>
                </a:highlight>
              </a:rPr>
              <a:t>qu’en</a:t>
            </a:r>
            <a:r>
              <a:rPr lang="en-US" sz="1700" b="1" dirty="0">
                <a:highlight>
                  <a:srgbClr val="FFFFFF"/>
                </a:highlight>
              </a:rPr>
              <a:t> </a:t>
            </a:r>
            <a:r>
              <a:rPr lang="en-US" sz="1700" b="1" dirty="0" err="1">
                <a:highlight>
                  <a:srgbClr val="FFFFFF"/>
                </a:highlight>
              </a:rPr>
              <a:t>mon</a:t>
            </a:r>
            <a:r>
              <a:rPr lang="en-US" sz="1700" b="1" dirty="0">
                <a:highlight>
                  <a:srgbClr val="FFFFFF"/>
                </a:highlight>
              </a:rPr>
              <a:t> absence </a:t>
            </a:r>
            <a:r>
              <a:rPr lang="en-US" sz="1700" b="1" dirty="0" err="1">
                <a:highlight>
                  <a:srgbClr val="FFFFFF"/>
                </a:highlight>
              </a:rPr>
              <a:t>j’avais</a:t>
            </a:r>
            <a:r>
              <a:rPr lang="en-US" sz="1700" b="1" dirty="0">
                <a:highlight>
                  <a:srgbClr val="FFFFFF"/>
                </a:highlight>
              </a:rPr>
              <a:t> </a:t>
            </a:r>
            <a:r>
              <a:rPr lang="en-US" sz="1700" b="1" dirty="0" err="1">
                <a:highlight>
                  <a:srgbClr val="FFFFFF"/>
                </a:highlight>
              </a:rPr>
              <a:t>été</a:t>
            </a:r>
            <a:r>
              <a:rPr lang="en-US" sz="1700" b="1" dirty="0">
                <a:highlight>
                  <a:srgbClr val="FFFFFF"/>
                </a:highlight>
              </a:rPr>
              <a:t> </a:t>
            </a:r>
            <a:r>
              <a:rPr lang="en-US" sz="1700" b="1" dirty="0" err="1">
                <a:highlight>
                  <a:srgbClr val="FFFFFF"/>
                </a:highlight>
              </a:rPr>
              <a:t>nommé</a:t>
            </a:r>
            <a:r>
              <a:rPr lang="en-US" sz="1700" b="1" dirty="0">
                <a:highlight>
                  <a:srgbClr val="FFFFFF"/>
                </a:highlight>
              </a:rPr>
              <a:t> DPO. Je </a:t>
            </a:r>
            <a:r>
              <a:rPr lang="en-US" sz="1700" b="1" dirty="0" err="1">
                <a:highlight>
                  <a:srgbClr val="FFFFFF"/>
                </a:highlight>
              </a:rPr>
              <a:t>viens</a:t>
            </a:r>
            <a:r>
              <a:rPr lang="en-US" sz="1700" b="1" dirty="0">
                <a:highlight>
                  <a:srgbClr val="FFFFFF"/>
                </a:highlight>
              </a:rPr>
              <a:t> </a:t>
            </a:r>
            <a:r>
              <a:rPr lang="en-US" sz="1700" b="1" dirty="0" err="1">
                <a:highlight>
                  <a:srgbClr val="FFFFFF"/>
                </a:highlight>
              </a:rPr>
              <a:t>suivre</a:t>
            </a:r>
            <a:r>
              <a:rPr lang="en-US" sz="1700" b="1" dirty="0">
                <a:highlight>
                  <a:srgbClr val="FFFFFF"/>
                </a:highlight>
              </a:rPr>
              <a:t> la formation car je ne </a:t>
            </a:r>
            <a:r>
              <a:rPr lang="en-US" sz="1700" b="1" dirty="0" err="1">
                <a:highlight>
                  <a:srgbClr val="FFFFFF"/>
                </a:highlight>
              </a:rPr>
              <a:t>sais</a:t>
            </a:r>
            <a:r>
              <a:rPr lang="en-US" sz="1700" b="1" dirty="0">
                <a:highlight>
                  <a:srgbClr val="FFFFFF"/>
                </a:highlight>
              </a:rPr>
              <a:t> pas du tout </a:t>
            </a:r>
            <a:r>
              <a:rPr lang="en-US" sz="1700" b="1" dirty="0" err="1">
                <a:highlight>
                  <a:srgbClr val="FFFFFF"/>
                </a:highlight>
              </a:rPr>
              <a:t>ce</a:t>
            </a:r>
            <a:r>
              <a:rPr lang="en-US" sz="1700" b="1" dirty="0">
                <a:highlight>
                  <a:srgbClr val="FFFFFF"/>
                </a:highlight>
              </a:rPr>
              <a:t> que </a:t>
            </a:r>
            <a:r>
              <a:rPr lang="en-US" sz="1700" b="1" dirty="0" err="1">
                <a:highlight>
                  <a:srgbClr val="FFFFFF"/>
                </a:highlight>
              </a:rPr>
              <a:t>c’est</a:t>
            </a:r>
            <a:r>
              <a:rPr lang="en-US" sz="1700" b="1" dirty="0">
                <a:highlight>
                  <a:srgbClr val="FFFFFF"/>
                </a:highlight>
              </a:rPr>
              <a:t> </a:t>
            </a:r>
          </a:p>
        </p:txBody>
      </p:sp>
      <p:pic>
        <p:nvPicPr>
          <p:cNvPr id="2" name="Object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6131" y="912260"/>
            <a:ext cx="380905" cy="47613"/>
          </a:xfrm>
          <a:prstGeom prst="rect">
            <a:avLst/>
          </a:prstGeom>
        </p:spPr>
      </p:pic>
    </p:spTree>
    <p:extLst>
      <p:ext uri="{BB962C8B-B14F-4D97-AF65-F5344CB8AC3E}">
        <p14:creationId xmlns:p14="http://schemas.microsoft.com/office/powerpoint/2010/main" val="525626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4D588E6-2710-F992-7DED-91A320ABBD28}"/>
              </a:ext>
            </a:extLst>
          </p:cNvPr>
          <p:cNvPicPr>
            <a:picLocks noChangeAspect="1"/>
          </p:cNvPicPr>
          <p:nvPr/>
        </p:nvPicPr>
        <p:blipFill>
          <a:blip r:embed="rId2"/>
          <a:srcRect t="8318" b="35443"/>
          <a:stretch/>
        </p:blipFill>
        <p:spPr>
          <a:xfrm>
            <a:off x="20" y="1282"/>
            <a:ext cx="12191980" cy="6856718"/>
          </a:xfrm>
          <a:prstGeom prst="rect">
            <a:avLst/>
          </a:prstGeom>
        </p:spPr>
      </p:pic>
      <p:sp>
        <p:nvSpPr>
          <p:cNvPr id="3" name="ZoneTexte 2">
            <a:extLst>
              <a:ext uri="{FF2B5EF4-FFF2-40B4-BE49-F238E27FC236}">
                <a16:creationId xmlns:a16="http://schemas.microsoft.com/office/drawing/2014/main" id="{735623BD-19E9-2868-3C0B-C30477946C73}"/>
              </a:ext>
            </a:extLst>
          </p:cNvPr>
          <p:cNvSpPr txBox="1"/>
          <p:nvPr/>
        </p:nvSpPr>
        <p:spPr>
          <a:xfrm>
            <a:off x="6722076" y="1905506"/>
            <a:ext cx="4203395" cy="341632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pPr marL="285750" indent="-285750">
              <a:buFont typeface="Arial" panose="020B0604020202020204" pitchFamily="34" charset="0"/>
              <a:buChar char="•"/>
            </a:pPr>
            <a:r>
              <a:rPr lang="fr-FR" sz="2400" dirty="0"/>
              <a:t>Contexte</a:t>
            </a:r>
          </a:p>
          <a:p>
            <a:pPr marL="285750" indent="-285750">
              <a:buFont typeface="Arial" panose="020B0604020202020204" pitchFamily="34" charset="0"/>
              <a:buChar char="•"/>
            </a:pPr>
            <a:r>
              <a:rPr lang="fr-FR" sz="2400" dirty="0"/>
              <a:t>Nomination du DPO</a:t>
            </a:r>
          </a:p>
          <a:p>
            <a:pPr marL="285750" indent="-285750">
              <a:buFont typeface="Arial" panose="020B0604020202020204" pitchFamily="34" charset="0"/>
              <a:buChar char="•"/>
            </a:pPr>
            <a:r>
              <a:rPr lang="fr-FR" sz="2400" dirty="0">
                <a:highlight>
                  <a:srgbClr val="FF0000"/>
                </a:highlight>
              </a:rPr>
              <a:t>Mission et fonction du DPO</a:t>
            </a:r>
          </a:p>
          <a:p>
            <a:pPr marL="285750" indent="-285750">
              <a:buFont typeface="Arial" panose="020B0604020202020204" pitchFamily="34" charset="0"/>
              <a:buChar char="•"/>
            </a:pPr>
            <a:r>
              <a:rPr lang="fr-FR" sz="2400" dirty="0"/>
              <a:t>Information du DPO</a:t>
            </a:r>
          </a:p>
          <a:p>
            <a:pPr marL="285750" indent="-285750">
              <a:buFont typeface="Arial" panose="020B0604020202020204" pitchFamily="34" charset="0"/>
              <a:buChar char="•"/>
            </a:pPr>
            <a:r>
              <a:rPr lang="fr-FR" sz="2400" dirty="0"/>
              <a:t>DPO et NIS 2</a:t>
            </a:r>
          </a:p>
          <a:p>
            <a:pPr marL="285750" indent="-285750">
              <a:buFont typeface="Arial" panose="020B0604020202020204" pitchFamily="34" charset="0"/>
              <a:buChar char="•"/>
            </a:pPr>
            <a:r>
              <a:rPr lang="fr-FR" sz="2400" dirty="0"/>
              <a:t>DPO et IA ACT</a:t>
            </a:r>
          </a:p>
          <a:p>
            <a:pPr marL="285750" indent="-285750">
              <a:buFont typeface="Arial" panose="020B0604020202020204" pitchFamily="34" charset="0"/>
              <a:buChar char="•"/>
            </a:pPr>
            <a:r>
              <a:rPr lang="fr-FR" sz="2400" dirty="0"/>
              <a:t>DPO et lanceurs d’alertes</a:t>
            </a:r>
          </a:p>
          <a:p>
            <a:pPr marL="285750" indent="-285750">
              <a:buFont typeface="Arial" panose="020B0604020202020204" pitchFamily="34" charset="0"/>
              <a:buChar char="•"/>
            </a:pPr>
            <a:r>
              <a:rPr lang="fr-FR" sz="2400" dirty="0"/>
              <a:t>Formation des DPO</a:t>
            </a:r>
          </a:p>
          <a:p>
            <a:pPr marL="285750" indent="-285750">
              <a:buFont typeface="Arial" panose="020B0604020202020204" pitchFamily="34" charset="0"/>
              <a:buChar char="•"/>
            </a:pPr>
            <a:r>
              <a:rPr lang="fr-FR" sz="2400" dirty="0"/>
              <a:t>Certification des DPO</a:t>
            </a:r>
          </a:p>
        </p:txBody>
      </p:sp>
      <p:sp>
        <p:nvSpPr>
          <p:cNvPr id="9" name="Bulle ronde 8">
            <a:extLst>
              <a:ext uri="{FF2B5EF4-FFF2-40B4-BE49-F238E27FC236}">
                <a16:creationId xmlns:a16="http://schemas.microsoft.com/office/drawing/2014/main" id="{2C08FF1D-57FE-EA8D-6A9D-B5052FBC4789}"/>
              </a:ext>
            </a:extLst>
          </p:cNvPr>
          <p:cNvSpPr/>
          <p:nvPr/>
        </p:nvSpPr>
        <p:spPr>
          <a:xfrm>
            <a:off x="252281" y="253027"/>
            <a:ext cx="4203395" cy="2008962"/>
          </a:xfrm>
          <a:prstGeom prst="wedgeEllipseCallout">
            <a:avLst>
              <a:gd name="adj1" fmla="val 50741"/>
              <a:gd name="adj2" fmla="val 12529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Ne dites pas à ma mère que je suis DPO, elle croit que je suis pilote de chasse</a:t>
            </a:r>
          </a:p>
        </p:txBody>
      </p:sp>
      <p:sp>
        <p:nvSpPr>
          <p:cNvPr id="10" name="ZoneTexte 9">
            <a:extLst>
              <a:ext uri="{FF2B5EF4-FFF2-40B4-BE49-F238E27FC236}">
                <a16:creationId xmlns:a16="http://schemas.microsoft.com/office/drawing/2014/main" id="{ACAA856D-2103-549E-FE7F-01DB2D8F4C35}"/>
              </a:ext>
            </a:extLst>
          </p:cNvPr>
          <p:cNvSpPr txBox="1"/>
          <p:nvPr/>
        </p:nvSpPr>
        <p:spPr>
          <a:xfrm>
            <a:off x="7682968" y="1536174"/>
            <a:ext cx="2018501"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fr-FR" dirty="0"/>
              <a:t>MENU DU JOUR </a:t>
            </a:r>
          </a:p>
        </p:txBody>
      </p:sp>
    </p:spTree>
    <p:extLst>
      <p:ext uri="{BB962C8B-B14F-4D97-AF65-F5344CB8AC3E}">
        <p14:creationId xmlns:p14="http://schemas.microsoft.com/office/powerpoint/2010/main" val="1503539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AD20200-DBB5-997D-F304-557C01991551}"/>
              </a:ext>
            </a:extLst>
          </p:cNvPr>
          <p:cNvSpPr txBox="1"/>
          <p:nvPr/>
        </p:nvSpPr>
        <p:spPr>
          <a:xfrm>
            <a:off x="174702" y="1225689"/>
            <a:ext cx="11842596" cy="5632311"/>
          </a:xfrm>
          <a:prstGeom prst="rect">
            <a:avLst/>
          </a:prstGeom>
          <a:noFill/>
        </p:spPr>
        <p:txBody>
          <a:bodyPr wrap="square">
            <a:spAutoFit/>
          </a:bodyPr>
          <a:lstStyle/>
          <a:p>
            <a:pPr algn="l"/>
            <a:r>
              <a:rPr lang="fr-BE" b="1" i="0" dirty="0">
                <a:solidFill>
                  <a:srgbClr val="4D4D4D"/>
                </a:solidFill>
                <a:effectLst/>
                <a:highlight>
                  <a:srgbClr val="FFFFFF"/>
                </a:highlight>
                <a:latin typeface="Roboto" panose="02000000000000000000" pitchFamily="2" charset="0"/>
              </a:rPr>
              <a:t>Art. 38</a:t>
            </a:r>
            <a:endParaRPr lang="fr-BE" b="0" i="0" dirty="0">
              <a:solidFill>
                <a:srgbClr val="4D4D4D"/>
              </a:solidFill>
              <a:effectLst/>
              <a:highlight>
                <a:srgbClr val="FFFFFF"/>
              </a:highlight>
              <a:latin typeface="Roboto" panose="02000000000000000000" pitchFamily="2" charset="0"/>
            </a:endParaRPr>
          </a:p>
          <a:p>
            <a:pPr algn="l"/>
            <a:r>
              <a:rPr lang="fr-BE" b="0" i="0" dirty="0">
                <a:solidFill>
                  <a:srgbClr val="4D4D4D"/>
                </a:solidFill>
                <a:effectLst/>
                <a:highlight>
                  <a:srgbClr val="FFFFFF"/>
                </a:highlight>
                <a:latin typeface="Roboto" panose="02000000000000000000" pitchFamily="2" charset="0"/>
              </a:rPr>
              <a:t>1. Le responsable du traitement et le sous-traitant veillent à ce que</a:t>
            </a:r>
            <a:r>
              <a:rPr lang="fr-BE" b="0" i="0" dirty="0">
                <a:solidFill>
                  <a:srgbClr val="4D4D4D"/>
                </a:solidFill>
                <a:effectLst/>
                <a:highlight>
                  <a:srgbClr val="FFFF00"/>
                </a:highlight>
                <a:latin typeface="Roboto" panose="02000000000000000000" pitchFamily="2" charset="0"/>
              </a:rPr>
              <a:t> le délégué à la protection des données soit associé, d'une manière appropriée et en temps utile, à toutes les questions relatives à la protection des données à caractère personnel.</a:t>
            </a:r>
          </a:p>
          <a:p>
            <a:pPr algn="l"/>
            <a:r>
              <a:rPr lang="fr-BE" b="0" i="0" dirty="0">
                <a:solidFill>
                  <a:srgbClr val="4D4D4D"/>
                </a:solidFill>
                <a:effectLst/>
                <a:highlight>
                  <a:srgbClr val="FFFFFF"/>
                </a:highlight>
                <a:latin typeface="Roboto" panose="02000000000000000000" pitchFamily="2" charset="0"/>
              </a:rPr>
              <a:t>2. Le responsable du traitement et le sous-traitant aident le délégué à la protection des données à exercer les missions visées à l'article 39 en </a:t>
            </a:r>
            <a:r>
              <a:rPr lang="fr-BE" b="0" i="0" dirty="0">
                <a:solidFill>
                  <a:srgbClr val="4D4D4D"/>
                </a:solidFill>
                <a:effectLst/>
                <a:highlight>
                  <a:srgbClr val="FFFF00"/>
                </a:highlight>
                <a:latin typeface="Roboto" panose="02000000000000000000" pitchFamily="2" charset="0"/>
              </a:rPr>
              <a:t>fournissant les ressources nécessaires</a:t>
            </a:r>
            <a:r>
              <a:rPr lang="fr-BE" b="0" i="0" dirty="0">
                <a:solidFill>
                  <a:srgbClr val="4D4D4D"/>
                </a:solidFill>
                <a:effectLst/>
                <a:highlight>
                  <a:srgbClr val="FFFFFF"/>
                </a:highlight>
                <a:latin typeface="Roboto" panose="02000000000000000000" pitchFamily="2" charset="0"/>
              </a:rPr>
              <a:t> pour exercer ces missions, ainsi que l'accès aux données à caractère personnel et aux opérations de traitement, et lui permettant d’entretenir ses connaissances spécialisées.</a:t>
            </a:r>
          </a:p>
          <a:p>
            <a:pPr algn="l"/>
            <a:r>
              <a:rPr lang="fr-BE" b="0" i="0" dirty="0">
                <a:solidFill>
                  <a:srgbClr val="4D4D4D"/>
                </a:solidFill>
                <a:effectLst/>
                <a:highlight>
                  <a:srgbClr val="FFFFFF"/>
                </a:highlight>
                <a:latin typeface="Roboto" panose="02000000000000000000" pitchFamily="2" charset="0"/>
              </a:rPr>
              <a:t>3. Le responsable du traitement et le sous-traitant veillent à ce que le délégué à la protection des données ne reçoive </a:t>
            </a:r>
            <a:r>
              <a:rPr lang="fr-BE" b="0" i="0" dirty="0">
                <a:solidFill>
                  <a:srgbClr val="4D4D4D"/>
                </a:solidFill>
                <a:effectLst/>
                <a:highlight>
                  <a:srgbClr val="FFFF00"/>
                </a:highlight>
                <a:latin typeface="Roboto" panose="02000000000000000000" pitchFamily="2" charset="0"/>
              </a:rPr>
              <a:t>aucune instruction en ce qui concerne l'exercice des missions</a:t>
            </a:r>
            <a:r>
              <a:rPr lang="fr-BE" b="0" i="0" dirty="0">
                <a:solidFill>
                  <a:srgbClr val="4D4D4D"/>
                </a:solidFill>
                <a:effectLst/>
                <a:highlight>
                  <a:srgbClr val="FFFFFF"/>
                </a:highlight>
                <a:latin typeface="Roboto" panose="02000000000000000000" pitchFamily="2" charset="0"/>
              </a:rPr>
              <a:t>. Le délégué à la protection des données ne peut être relevé de ses fonctions ou pénalisé par le responsable du traitement ou le sous-traitant pour l'exercice de ses missions. Le délégué à la protection des données </a:t>
            </a:r>
            <a:r>
              <a:rPr lang="fr-BE" b="0" i="0" dirty="0">
                <a:solidFill>
                  <a:srgbClr val="4D4D4D"/>
                </a:solidFill>
                <a:effectLst/>
                <a:highlight>
                  <a:srgbClr val="FFFF00"/>
                </a:highlight>
                <a:latin typeface="Roboto" panose="02000000000000000000" pitchFamily="2" charset="0"/>
              </a:rPr>
              <a:t>fait directement rapport au niveau le plus élevé </a:t>
            </a:r>
            <a:r>
              <a:rPr lang="fr-BE" b="0" i="0" dirty="0">
                <a:solidFill>
                  <a:srgbClr val="4D4D4D"/>
                </a:solidFill>
                <a:effectLst/>
                <a:highlight>
                  <a:srgbClr val="FFFFFF"/>
                </a:highlight>
                <a:latin typeface="Roboto" panose="02000000000000000000" pitchFamily="2" charset="0"/>
              </a:rPr>
              <a:t>de la direction du responsable du traitement ou du sous-traitant.</a:t>
            </a:r>
          </a:p>
          <a:p>
            <a:pPr algn="l"/>
            <a:r>
              <a:rPr lang="fr-BE" b="0" i="0" dirty="0">
                <a:solidFill>
                  <a:srgbClr val="4D4D4D"/>
                </a:solidFill>
                <a:effectLst/>
                <a:highlight>
                  <a:srgbClr val="FFFFFF"/>
                </a:highlight>
                <a:latin typeface="Roboto" panose="02000000000000000000" pitchFamily="2" charset="0"/>
              </a:rPr>
              <a:t>4. Les personnes concernées peuvent prendre contact avec le délégué à la protection des données au sujet de toutes les questions relatives au traitement de leurs données à caractère personnel et à l'exercice des droits que leur confère le présent règlement.</a:t>
            </a:r>
          </a:p>
          <a:p>
            <a:pPr algn="l"/>
            <a:r>
              <a:rPr lang="fr-BE" b="0" i="0" dirty="0">
                <a:solidFill>
                  <a:srgbClr val="4D4D4D"/>
                </a:solidFill>
                <a:effectLst/>
                <a:highlight>
                  <a:srgbClr val="FFFFFF"/>
                </a:highlight>
                <a:latin typeface="Roboto" panose="02000000000000000000" pitchFamily="2" charset="0"/>
              </a:rPr>
              <a:t>5. Le délégué à la protection des données est soumis au secret professionnel ou à une obligation de confidentialité en ce qui concerne l'exercice de ses missions, conformément au droit de l'Union ou au droit des États membres.</a:t>
            </a:r>
          </a:p>
          <a:p>
            <a:pPr algn="l"/>
            <a:r>
              <a:rPr lang="fr-BE" b="0" i="0" dirty="0">
                <a:solidFill>
                  <a:srgbClr val="4D4D4D"/>
                </a:solidFill>
                <a:effectLst/>
                <a:highlight>
                  <a:srgbClr val="FFFFFF"/>
                </a:highlight>
                <a:latin typeface="Roboto" panose="02000000000000000000" pitchFamily="2" charset="0"/>
              </a:rPr>
              <a:t>6. Le délégué à la protection des données peut exécuter d'autres missions et tâches. Le responsable du traitement ou le sous-traitant veillent à ce que ces missions et tâches n'entraînent pas de conflit d'intérêts.</a:t>
            </a:r>
          </a:p>
        </p:txBody>
      </p:sp>
      <p:sp>
        <p:nvSpPr>
          <p:cNvPr id="4" name="ZoneTexte 3">
            <a:extLst>
              <a:ext uri="{FF2B5EF4-FFF2-40B4-BE49-F238E27FC236}">
                <a16:creationId xmlns:a16="http://schemas.microsoft.com/office/drawing/2014/main" id="{37951D97-B7A6-E08A-1D4F-975F246D6D19}"/>
              </a:ext>
            </a:extLst>
          </p:cNvPr>
          <p:cNvSpPr txBox="1"/>
          <p:nvPr/>
        </p:nvSpPr>
        <p:spPr>
          <a:xfrm>
            <a:off x="3490332" y="334536"/>
            <a:ext cx="3834704" cy="707886"/>
          </a:xfrm>
          <a:prstGeom prst="rect">
            <a:avLst/>
          </a:prstGeom>
          <a:noFill/>
        </p:spPr>
        <p:txBody>
          <a:bodyPr wrap="none" rtlCol="0">
            <a:spAutoFit/>
          </a:bodyPr>
          <a:lstStyle/>
          <a:p>
            <a:r>
              <a:rPr lang="fr-FR" sz="4000" dirty="0"/>
              <a:t>Fantasme ou …</a:t>
            </a:r>
          </a:p>
        </p:txBody>
      </p:sp>
    </p:spTree>
    <p:extLst>
      <p:ext uri="{BB962C8B-B14F-4D97-AF65-F5344CB8AC3E}">
        <p14:creationId xmlns:p14="http://schemas.microsoft.com/office/powerpoint/2010/main" val="1065262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347A572-1024-3CE9-1014-BBF1613346AE}"/>
              </a:ext>
            </a:extLst>
          </p:cNvPr>
          <p:cNvSpPr txBox="1"/>
          <p:nvPr/>
        </p:nvSpPr>
        <p:spPr>
          <a:xfrm>
            <a:off x="78058" y="1410587"/>
            <a:ext cx="12035883" cy="5078313"/>
          </a:xfrm>
          <a:prstGeom prst="rect">
            <a:avLst/>
          </a:prstGeom>
          <a:noFill/>
        </p:spPr>
        <p:txBody>
          <a:bodyPr wrap="square">
            <a:spAutoFit/>
          </a:bodyPr>
          <a:lstStyle/>
          <a:p>
            <a:pPr algn="l"/>
            <a:r>
              <a:rPr lang="fr-BE" b="1" i="0" dirty="0">
                <a:solidFill>
                  <a:srgbClr val="4D4D4D"/>
                </a:solidFill>
                <a:effectLst/>
                <a:highlight>
                  <a:srgbClr val="FFFFFF"/>
                </a:highlight>
                <a:latin typeface="Roboto" panose="02000000000000000000" pitchFamily="2" charset="0"/>
              </a:rPr>
              <a:t>Art. 39</a:t>
            </a:r>
            <a:endParaRPr lang="fr-BE" b="0" i="0" dirty="0">
              <a:solidFill>
                <a:srgbClr val="4D4D4D"/>
              </a:solidFill>
              <a:effectLst/>
              <a:highlight>
                <a:srgbClr val="FFFFFF"/>
              </a:highlight>
              <a:latin typeface="Roboto" panose="02000000000000000000" pitchFamily="2" charset="0"/>
            </a:endParaRPr>
          </a:p>
          <a:p>
            <a:pPr algn="l"/>
            <a:r>
              <a:rPr lang="fr-BE" b="0" i="0" dirty="0">
                <a:solidFill>
                  <a:srgbClr val="4D4D4D"/>
                </a:solidFill>
                <a:effectLst/>
                <a:highlight>
                  <a:srgbClr val="FFFFFF"/>
                </a:highlight>
                <a:latin typeface="Roboto" panose="02000000000000000000" pitchFamily="2" charset="0"/>
              </a:rPr>
              <a:t>1. Les missions du délégué à la protection des données sont au moins les suivantes:</a:t>
            </a:r>
          </a:p>
          <a:p>
            <a:pPr algn="l"/>
            <a:r>
              <a:rPr lang="fr-BE" b="0" i="0" dirty="0">
                <a:solidFill>
                  <a:srgbClr val="4D4D4D"/>
                </a:solidFill>
                <a:effectLst/>
                <a:highlight>
                  <a:srgbClr val="FFFFFF"/>
                </a:highlight>
                <a:latin typeface="Roboto" panose="02000000000000000000" pitchFamily="2" charset="0"/>
              </a:rPr>
              <a:t>a)</a:t>
            </a:r>
            <a:r>
              <a:rPr lang="fr-BE" b="0" i="0" dirty="0">
                <a:solidFill>
                  <a:srgbClr val="4D4D4D"/>
                </a:solidFill>
                <a:effectLst/>
                <a:highlight>
                  <a:srgbClr val="FFFF00"/>
                </a:highlight>
                <a:latin typeface="Roboto" panose="02000000000000000000" pitchFamily="2" charset="0"/>
              </a:rPr>
              <a:t> informer et conseiller </a:t>
            </a:r>
            <a:r>
              <a:rPr lang="fr-BE" b="0" i="0" dirty="0">
                <a:solidFill>
                  <a:srgbClr val="4D4D4D"/>
                </a:solidFill>
                <a:effectLst/>
                <a:highlight>
                  <a:srgbClr val="FFFFFF"/>
                </a:highlight>
                <a:latin typeface="Roboto" panose="02000000000000000000" pitchFamily="2" charset="0"/>
              </a:rPr>
              <a:t>le responsable du traitement ou le sous-traitant ainsi que les employés qui procèdent au traitement sur les obligations qui leur incombent en vertu du présent règlement et d'autres dispositions du droit de l'Union ou du droit des États membres en matière de protection des données;</a:t>
            </a:r>
          </a:p>
          <a:p>
            <a:pPr algn="l"/>
            <a:r>
              <a:rPr lang="fr-BE" b="0" i="0" dirty="0">
                <a:solidFill>
                  <a:srgbClr val="4D4D4D"/>
                </a:solidFill>
                <a:effectLst/>
                <a:highlight>
                  <a:srgbClr val="FFFFFF"/>
                </a:highlight>
                <a:latin typeface="Roboto" panose="02000000000000000000" pitchFamily="2" charset="0"/>
              </a:rPr>
              <a:t>b</a:t>
            </a:r>
            <a:r>
              <a:rPr lang="fr-BE" b="0" i="0" dirty="0">
                <a:solidFill>
                  <a:srgbClr val="4D4D4D"/>
                </a:solidFill>
                <a:effectLst/>
                <a:highlight>
                  <a:srgbClr val="FFFF00"/>
                </a:highlight>
                <a:latin typeface="Roboto" panose="02000000000000000000" pitchFamily="2" charset="0"/>
              </a:rPr>
              <a:t>) contrôler le respect du présent règlement</a:t>
            </a:r>
            <a:r>
              <a:rPr lang="fr-BE" b="0" i="0" dirty="0">
                <a:solidFill>
                  <a:srgbClr val="4D4D4D"/>
                </a:solidFill>
                <a:effectLst/>
                <a:highlight>
                  <a:srgbClr val="FFFFFF"/>
                </a:highlight>
                <a:latin typeface="Roboto" panose="02000000000000000000" pitchFamily="2" charset="0"/>
              </a:rPr>
              <a:t>, d'autres dispositions du droit de l'Union ou du droit des États membres en matière de protection des données et des règles internes du responsable du traitement ou du sous-traitant en matière de protection des données à caractère personnel, y compris en ce qui concerne la répartition des responsabilités, la sensibilisation et la formation du personnel participant aux opérations de traitement, et les audits s'y rapportant;</a:t>
            </a:r>
          </a:p>
          <a:p>
            <a:pPr algn="l"/>
            <a:r>
              <a:rPr lang="fr-BE" b="0" i="0" dirty="0">
                <a:solidFill>
                  <a:srgbClr val="4D4D4D"/>
                </a:solidFill>
                <a:effectLst/>
                <a:highlight>
                  <a:srgbClr val="FFFFFF"/>
                </a:highlight>
                <a:latin typeface="Roboto" panose="02000000000000000000" pitchFamily="2" charset="0"/>
              </a:rPr>
              <a:t>c) </a:t>
            </a:r>
            <a:r>
              <a:rPr lang="fr-BE" b="0" i="0" dirty="0">
                <a:solidFill>
                  <a:srgbClr val="4D4D4D"/>
                </a:solidFill>
                <a:effectLst/>
                <a:highlight>
                  <a:srgbClr val="FFFF00"/>
                </a:highlight>
                <a:latin typeface="Roboto" panose="02000000000000000000" pitchFamily="2" charset="0"/>
              </a:rPr>
              <a:t>dispenser des conseils, </a:t>
            </a:r>
            <a:r>
              <a:rPr lang="fr-BE" b="0" i="0" dirty="0">
                <a:solidFill>
                  <a:srgbClr val="4D4D4D"/>
                </a:solidFill>
                <a:effectLst/>
                <a:highlight>
                  <a:srgbClr val="FFFFFF"/>
                </a:highlight>
                <a:latin typeface="Roboto" panose="02000000000000000000" pitchFamily="2" charset="0"/>
              </a:rPr>
              <a:t>sur demande, en ce qui concerne l'analyse d'impact relative à la protection des données et vérifier l'exécution de celle-ci en vertu de l'article 35;</a:t>
            </a:r>
          </a:p>
          <a:p>
            <a:pPr algn="l"/>
            <a:r>
              <a:rPr lang="fr-BE" b="0" i="0" dirty="0">
                <a:solidFill>
                  <a:srgbClr val="4D4D4D"/>
                </a:solidFill>
                <a:effectLst/>
                <a:highlight>
                  <a:srgbClr val="FFFFFF"/>
                </a:highlight>
                <a:latin typeface="Roboto" panose="02000000000000000000" pitchFamily="2" charset="0"/>
              </a:rPr>
              <a:t>d) coop</a:t>
            </a:r>
            <a:r>
              <a:rPr lang="fr-BE" b="0" i="0" dirty="0">
                <a:solidFill>
                  <a:srgbClr val="4D4D4D"/>
                </a:solidFill>
                <a:effectLst/>
                <a:highlight>
                  <a:srgbClr val="FFFF00"/>
                </a:highlight>
                <a:latin typeface="Roboto" panose="02000000000000000000" pitchFamily="2" charset="0"/>
              </a:rPr>
              <a:t>érer avec l'autorité de contrôle;</a:t>
            </a:r>
          </a:p>
          <a:p>
            <a:pPr algn="l"/>
            <a:r>
              <a:rPr lang="fr-BE" b="0" i="0" dirty="0">
                <a:solidFill>
                  <a:srgbClr val="4D4D4D"/>
                </a:solidFill>
                <a:effectLst/>
                <a:highlight>
                  <a:srgbClr val="FFFFFF"/>
                </a:highlight>
                <a:latin typeface="Roboto" panose="02000000000000000000" pitchFamily="2" charset="0"/>
              </a:rPr>
              <a:t>e) faire office de point de contact pour l'autorité de contrôle sur les questions relatives au traitement, y compris la consultation préalable visée à l'article 36, et mener des consultations, le cas échéant, sur tout autre sujet.</a:t>
            </a:r>
          </a:p>
          <a:p>
            <a:pPr algn="l"/>
            <a:r>
              <a:rPr lang="fr-BE" b="0" i="0" dirty="0">
                <a:solidFill>
                  <a:srgbClr val="4D4D4D"/>
                </a:solidFill>
                <a:effectLst/>
                <a:highlight>
                  <a:srgbClr val="FFFFFF"/>
                </a:highlight>
                <a:latin typeface="Roboto" panose="02000000000000000000" pitchFamily="2" charset="0"/>
              </a:rPr>
              <a:t>2. Le délégué à la protection des données tient dûment compte, dans l'accomplissement de ses missions, du risque associé aux opérations de traitement compte tenu de la nature, de la portée, du contexte et des finalités du traitement.</a:t>
            </a:r>
          </a:p>
        </p:txBody>
      </p:sp>
      <p:sp>
        <p:nvSpPr>
          <p:cNvPr id="4" name="ZoneTexte 3">
            <a:extLst>
              <a:ext uri="{FF2B5EF4-FFF2-40B4-BE49-F238E27FC236}">
                <a16:creationId xmlns:a16="http://schemas.microsoft.com/office/drawing/2014/main" id="{44958D17-45CF-B930-ECEA-040F0ED397E6}"/>
              </a:ext>
            </a:extLst>
          </p:cNvPr>
          <p:cNvSpPr txBox="1"/>
          <p:nvPr/>
        </p:nvSpPr>
        <p:spPr>
          <a:xfrm>
            <a:off x="3836020" y="546410"/>
            <a:ext cx="4102213" cy="584775"/>
          </a:xfrm>
          <a:prstGeom prst="rect">
            <a:avLst/>
          </a:prstGeom>
          <a:noFill/>
        </p:spPr>
        <p:txBody>
          <a:bodyPr wrap="none" rtlCol="0">
            <a:spAutoFit/>
          </a:bodyPr>
          <a:lstStyle/>
          <a:p>
            <a:r>
              <a:rPr lang="fr-FR" sz="3200" dirty="0"/>
              <a:t>Vox </a:t>
            </a:r>
            <a:r>
              <a:rPr lang="fr-FR" sz="3200" dirty="0" err="1"/>
              <a:t>clamat</a:t>
            </a:r>
            <a:r>
              <a:rPr lang="fr-FR" sz="3200" dirty="0"/>
              <a:t> in </a:t>
            </a:r>
            <a:r>
              <a:rPr lang="fr-FR" sz="3200" dirty="0" err="1"/>
              <a:t>deserto</a:t>
            </a:r>
            <a:endParaRPr lang="fr-FR" sz="3200" dirty="0"/>
          </a:p>
        </p:txBody>
      </p:sp>
    </p:spTree>
    <p:extLst>
      <p:ext uri="{BB962C8B-B14F-4D97-AF65-F5344CB8AC3E}">
        <p14:creationId xmlns:p14="http://schemas.microsoft.com/office/powerpoint/2010/main" val="1626740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1" y="912260"/>
            <a:ext cx="380905" cy="47613"/>
          </a:xfrm>
          <a:prstGeom prst="rect">
            <a:avLst/>
          </a:prstGeom>
        </p:spPr>
      </p:pic>
      <p:sp>
        <p:nvSpPr>
          <p:cNvPr id="3" name="Object 2"/>
          <p:cNvSpPr/>
          <p:nvPr/>
        </p:nvSpPr>
        <p:spPr>
          <a:xfrm>
            <a:off x="9385300" y="2457624"/>
            <a:ext cx="2720203" cy="365579"/>
          </a:xfrm>
          <a:prstGeom prst="rect">
            <a:avLst/>
          </a:prstGeom>
          <a:noFill/>
        </p:spPr>
        <p:txBody>
          <a:bodyPr wrap="square" lIns="0" tIns="0" rIns="0" bIns="0" rtlCol="0" anchor="t"/>
          <a:lstStyle/>
          <a:p>
            <a:pPr algn="ctr">
              <a:lnSpc>
                <a:spcPts val="2879"/>
              </a:lnSpc>
              <a:buNone/>
            </a:pPr>
            <a:r>
              <a:rPr lang="en-US" sz="2531" kern="0" spc="101" dirty="0">
                <a:solidFill>
                  <a:srgbClr val="000000">
                    <a:alpha val="80000"/>
                  </a:srgbClr>
                </a:solidFill>
                <a:latin typeface="Roboto Slab" pitchFamily="34" charset="0"/>
                <a:ea typeface="Roboto Slab" pitchFamily="34" charset="-122"/>
                <a:cs typeface="Roboto Slab" pitchFamily="34" charset="-120"/>
              </a:rPr>
              <a:t>LE RÊVE POUR CERTAINS</a:t>
            </a:r>
          </a:p>
          <a:p>
            <a:pPr algn="ctr">
              <a:lnSpc>
                <a:spcPts val="2879"/>
              </a:lnSpc>
              <a:buNone/>
            </a:pPr>
            <a:endParaRPr lang="en-US" sz="2531" kern="0" spc="101" dirty="0">
              <a:solidFill>
                <a:srgbClr val="000000">
                  <a:alpha val="80000"/>
                </a:srgbClr>
              </a:solidFill>
              <a:latin typeface="Roboto Slab" pitchFamily="34" charset="0"/>
              <a:ea typeface="Roboto Slab" pitchFamily="34" charset="-122"/>
              <a:cs typeface="Roboto Slab" pitchFamily="34" charset="-120"/>
            </a:endParaRPr>
          </a:p>
          <a:p>
            <a:pPr algn="ctr">
              <a:lnSpc>
                <a:spcPts val="2879"/>
              </a:lnSpc>
              <a:buNone/>
            </a:pPr>
            <a:r>
              <a:rPr lang="en-US" sz="2531" kern="0" spc="101" dirty="0">
                <a:solidFill>
                  <a:srgbClr val="000000">
                    <a:alpha val="80000"/>
                  </a:srgbClr>
                </a:solidFill>
                <a:latin typeface="Roboto Slab" pitchFamily="34" charset="0"/>
                <a:ea typeface="Roboto Slab" pitchFamily="34" charset="-122"/>
                <a:cs typeface="Roboto Slab" pitchFamily="34" charset="-120"/>
              </a:rPr>
              <a:t>LE MANAGEMENT S’INTÉRESSE AU RGPD</a:t>
            </a:r>
            <a:endParaRPr lang="en-US" dirty="0"/>
          </a:p>
        </p:txBody>
      </p:sp>
      <p:pic>
        <p:nvPicPr>
          <p:cNvPr id="6146" name="Picture 2" descr="Cartoon GDPR Superhero - TeachPrivacy GDPR Training 02 medium">
            <a:extLst>
              <a:ext uri="{FF2B5EF4-FFF2-40B4-BE49-F238E27FC236}">
                <a16:creationId xmlns:a16="http://schemas.microsoft.com/office/drawing/2014/main" id="{05FC707D-6A3D-5932-80C1-FD70659FF3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3853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Object 2"/>
          <p:cNvSpPr/>
          <p:nvPr/>
        </p:nvSpPr>
        <p:spPr>
          <a:xfrm>
            <a:off x="5446644" y="843912"/>
            <a:ext cx="6666129" cy="431047"/>
          </a:xfrm>
          <a:prstGeom prst="rect">
            <a:avLst/>
          </a:prstGeom>
          <a:noFill/>
        </p:spPr>
        <p:txBody>
          <a:bodyPr wrap="square" lIns="0" tIns="0" rIns="0" bIns="0" rtlCol="0" anchor="t"/>
          <a:lstStyle/>
          <a:p>
            <a:pPr algn="ctr">
              <a:lnSpc>
                <a:spcPts val="3395"/>
              </a:lnSpc>
            </a:pPr>
            <a:r>
              <a:rPr lang="en-US" sz="2888" dirty="0">
                <a:solidFill>
                  <a:srgbClr val="FFFFFF"/>
                </a:solidFill>
                <a:latin typeface="Trocchi" pitchFamily="34" charset="0"/>
                <a:ea typeface="Trocchi" pitchFamily="34" charset="-122"/>
                <a:cs typeface="Trocchi" pitchFamily="34" charset="-120"/>
              </a:rPr>
              <a:t>Prof. Dr. Jacques Folon</a:t>
            </a:r>
          </a:p>
          <a:p>
            <a:pPr algn="ctr">
              <a:lnSpc>
                <a:spcPts val="3395"/>
              </a:lnSpc>
            </a:pPr>
            <a:r>
              <a:rPr lang="en-US" sz="2888" dirty="0">
                <a:solidFill>
                  <a:srgbClr val="FFFFFF"/>
                </a:solidFill>
                <a:latin typeface="Trocchi" pitchFamily="34" charset="0"/>
                <a:ea typeface="Trocchi" pitchFamily="34" charset="-122"/>
                <a:cs typeface="Trocchi" pitchFamily="34" charset="-120"/>
              </a:rPr>
              <a:t>Vice </a:t>
            </a:r>
            <a:r>
              <a:rPr lang="en-US" sz="2888" dirty="0" err="1">
                <a:solidFill>
                  <a:srgbClr val="FFFFFF"/>
                </a:solidFill>
                <a:latin typeface="Trocchi" pitchFamily="34" charset="0"/>
                <a:ea typeface="Trocchi" pitchFamily="34" charset="-122"/>
                <a:cs typeface="Trocchi" pitchFamily="34" charset="-120"/>
              </a:rPr>
              <a:t>Président</a:t>
            </a:r>
            <a:r>
              <a:rPr lang="en-US" sz="2888" dirty="0">
                <a:solidFill>
                  <a:srgbClr val="FFFFFF"/>
                </a:solidFill>
                <a:latin typeface="Trocchi" pitchFamily="34" charset="0"/>
                <a:ea typeface="Trocchi" pitchFamily="34" charset="-122"/>
                <a:cs typeface="Trocchi" pitchFamily="34" charset="-120"/>
              </a:rPr>
              <a:t> DPO PRO</a:t>
            </a:r>
          </a:p>
          <a:p>
            <a:pPr>
              <a:lnSpc>
                <a:spcPts val="3395"/>
              </a:lnSpc>
            </a:pPr>
            <a:endParaRPr lang="en-US" sz="2888" dirty="0">
              <a:solidFill>
                <a:srgbClr val="FFFFFF"/>
              </a:solidFill>
              <a:latin typeface="Trocchi" pitchFamily="34" charset="0"/>
              <a:ea typeface="Trocchi" pitchFamily="34" charset="-122"/>
              <a:cs typeface="Trocchi" pitchFamily="34" charset="-120"/>
            </a:endParaRPr>
          </a:p>
          <a:p>
            <a:pPr>
              <a:lnSpc>
                <a:spcPts val="3395"/>
              </a:lnSpc>
            </a:pPr>
            <a:endParaRPr lang="en-US" dirty="0"/>
          </a:p>
        </p:txBody>
      </p:sp>
      <p:sp>
        <p:nvSpPr>
          <p:cNvPr id="4" name="Object 3"/>
          <p:cNvSpPr/>
          <p:nvPr/>
        </p:nvSpPr>
        <p:spPr>
          <a:xfrm>
            <a:off x="6665834" y="3199601"/>
            <a:ext cx="342815" cy="342815"/>
          </a:xfrm>
          <a:prstGeom prst="ellipse">
            <a:avLst/>
          </a:prstGeom>
          <a:solidFill>
            <a:srgbClr val="00A0B0"/>
          </a:solidFill>
        </p:spPr>
        <p:txBody>
          <a:bodyPr/>
          <a:lstStyle/>
          <a:p>
            <a:endParaRPr lang="fr-FR" sz="2400"/>
          </a:p>
        </p:txBody>
      </p:sp>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64928" y="3300705"/>
            <a:ext cx="152363" cy="142839"/>
          </a:xfrm>
          <a:prstGeom prst="rect">
            <a:avLst/>
          </a:prstGeom>
        </p:spPr>
      </p:pic>
      <p:sp>
        <p:nvSpPr>
          <p:cNvPr id="6" name="Object 5"/>
          <p:cNvSpPr/>
          <p:nvPr/>
        </p:nvSpPr>
        <p:spPr>
          <a:xfrm>
            <a:off x="7151489" y="3250486"/>
            <a:ext cx="4912719" cy="234495"/>
          </a:xfrm>
          <a:prstGeom prst="rect">
            <a:avLst/>
          </a:prstGeom>
          <a:noFill/>
        </p:spPr>
        <p:txBody>
          <a:bodyPr wrap="square" lIns="0" tIns="0" rIns="0" bIns="0" rtlCol="0" anchor="t"/>
          <a:lstStyle/>
          <a:p>
            <a:pPr>
              <a:lnSpc>
                <a:spcPts val="1848"/>
              </a:lnSpc>
            </a:pPr>
            <a:r>
              <a:rPr lang="en-US" sz="1320" dirty="0">
                <a:solidFill>
                  <a:srgbClr val="FFFFFF"/>
                </a:solidFill>
                <a:latin typeface="Montserrat" pitchFamily="34" charset="0"/>
                <a:ea typeface="Montserrat" pitchFamily="34" charset="-122"/>
                <a:cs typeface="Montserrat" pitchFamily="34" charset="-120"/>
              </a:rPr>
              <a:t>www.gdprfolder.com</a:t>
            </a:r>
            <a:endParaRPr lang="en-US" dirty="0"/>
          </a:p>
        </p:txBody>
      </p:sp>
      <p:sp>
        <p:nvSpPr>
          <p:cNvPr id="7" name="Object 6"/>
          <p:cNvSpPr/>
          <p:nvPr/>
        </p:nvSpPr>
        <p:spPr>
          <a:xfrm>
            <a:off x="6665834" y="2133067"/>
            <a:ext cx="342815" cy="342815"/>
          </a:xfrm>
          <a:prstGeom prst="ellipse">
            <a:avLst/>
          </a:prstGeom>
          <a:solidFill>
            <a:srgbClr val="00A0B0"/>
          </a:solidFill>
        </p:spPr>
        <p:txBody>
          <a:bodyPr/>
          <a:lstStyle/>
          <a:p>
            <a:endParaRPr lang="fr-FR" sz="2400"/>
          </a:p>
        </p:txBody>
      </p:sp>
      <p:pic>
        <p:nvPicPr>
          <p:cNvPr id="8" name="Object 7"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64928" y="2232161"/>
            <a:ext cx="152363" cy="152363"/>
          </a:xfrm>
          <a:prstGeom prst="rect">
            <a:avLst/>
          </a:prstGeom>
        </p:spPr>
      </p:pic>
      <p:sp>
        <p:nvSpPr>
          <p:cNvPr id="9" name="Object 8"/>
          <p:cNvSpPr/>
          <p:nvPr/>
        </p:nvSpPr>
        <p:spPr>
          <a:xfrm>
            <a:off x="7151489" y="2183954"/>
            <a:ext cx="4912719" cy="234495"/>
          </a:xfrm>
          <a:prstGeom prst="rect">
            <a:avLst/>
          </a:prstGeom>
          <a:noFill/>
        </p:spPr>
        <p:txBody>
          <a:bodyPr wrap="square" lIns="0" tIns="0" rIns="0" bIns="0" rtlCol="0" anchor="t"/>
          <a:lstStyle/>
          <a:p>
            <a:pPr>
              <a:lnSpc>
                <a:spcPts val="1848"/>
              </a:lnSpc>
            </a:pPr>
            <a:r>
              <a:rPr lang="en-US" sz="1320" dirty="0">
                <a:solidFill>
                  <a:srgbClr val="FFFFFF"/>
                </a:solidFill>
                <a:latin typeface="Montserrat" pitchFamily="34" charset="0"/>
                <a:ea typeface="Montserrat" pitchFamily="34" charset="-122"/>
                <a:cs typeface="Montserrat" pitchFamily="34" charset="-120"/>
              </a:rPr>
              <a:t>Jacques@gdprfolder.eu</a:t>
            </a:r>
            <a:endParaRPr lang="en-US" dirty="0"/>
          </a:p>
        </p:txBody>
      </p:sp>
      <p:sp>
        <p:nvSpPr>
          <p:cNvPr id="10" name="Object 9"/>
          <p:cNvSpPr/>
          <p:nvPr/>
        </p:nvSpPr>
        <p:spPr>
          <a:xfrm>
            <a:off x="6665834" y="3732867"/>
            <a:ext cx="342815" cy="342815"/>
          </a:xfrm>
          <a:prstGeom prst="ellipse">
            <a:avLst/>
          </a:prstGeom>
          <a:solidFill>
            <a:srgbClr val="00A0B0"/>
          </a:solidFill>
        </p:spPr>
        <p:txBody>
          <a:bodyPr/>
          <a:lstStyle/>
          <a:p>
            <a:endParaRPr lang="fr-FR" sz="2400"/>
          </a:p>
        </p:txBody>
      </p:sp>
      <p:pic>
        <p:nvPicPr>
          <p:cNvPr id="11" name="Object 10"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74972" y="3835979"/>
            <a:ext cx="133317" cy="142839"/>
          </a:xfrm>
          <a:prstGeom prst="rect">
            <a:avLst/>
          </a:prstGeom>
        </p:spPr>
      </p:pic>
      <p:sp>
        <p:nvSpPr>
          <p:cNvPr id="12" name="Object 11"/>
          <p:cNvSpPr/>
          <p:nvPr/>
        </p:nvSpPr>
        <p:spPr>
          <a:xfrm>
            <a:off x="7151489" y="3783754"/>
            <a:ext cx="4912719" cy="234495"/>
          </a:xfrm>
          <a:prstGeom prst="rect">
            <a:avLst/>
          </a:prstGeom>
          <a:noFill/>
        </p:spPr>
        <p:txBody>
          <a:bodyPr wrap="square" lIns="0" tIns="0" rIns="0" bIns="0" rtlCol="0" anchor="t"/>
          <a:lstStyle/>
          <a:p>
            <a:pPr>
              <a:lnSpc>
                <a:spcPts val="1848"/>
              </a:lnSpc>
            </a:pPr>
            <a:r>
              <a:rPr lang="en-US" sz="1320" dirty="0">
                <a:solidFill>
                  <a:srgbClr val="FFFFFF"/>
                </a:solidFill>
                <a:latin typeface="Montserrat" pitchFamily="34" charset="0"/>
                <a:ea typeface="Montserrat" pitchFamily="34" charset="-122"/>
                <a:cs typeface="Montserrat" pitchFamily="34" charset="-120"/>
              </a:rPr>
              <a:t>+32 475 98 21 15</a:t>
            </a:r>
            <a:endParaRPr lang="en-US" dirty="0"/>
          </a:p>
        </p:txBody>
      </p:sp>
      <p:sp>
        <p:nvSpPr>
          <p:cNvPr id="13" name="Object 12"/>
          <p:cNvSpPr/>
          <p:nvPr/>
        </p:nvSpPr>
        <p:spPr>
          <a:xfrm>
            <a:off x="6665834" y="2666334"/>
            <a:ext cx="342815" cy="342815"/>
          </a:xfrm>
          <a:prstGeom prst="ellipse">
            <a:avLst/>
          </a:prstGeom>
          <a:solidFill>
            <a:srgbClr val="00A0B0"/>
          </a:solidFill>
        </p:spPr>
        <p:txBody>
          <a:bodyPr/>
          <a:lstStyle/>
          <a:p>
            <a:endParaRPr lang="fr-FR" sz="2400"/>
          </a:p>
        </p:txBody>
      </p:sp>
      <p:pic>
        <p:nvPicPr>
          <p:cNvPr id="14" name="Object 1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74972" y="2777480"/>
            <a:ext cx="133317" cy="133317"/>
          </a:xfrm>
          <a:prstGeom prst="rect">
            <a:avLst/>
          </a:prstGeom>
        </p:spPr>
      </p:pic>
      <p:sp>
        <p:nvSpPr>
          <p:cNvPr id="15" name="Object 14"/>
          <p:cNvSpPr/>
          <p:nvPr/>
        </p:nvSpPr>
        <p:spPr>
          <a:xfrm>
            <a:off x="7151489" y="2717221"/>
            <a:ext cx="4912719" cy="234495"/>
          </a:xfrm>
          <a:prstGeom prst="rect">
            <a:avLst/>
          </a:prstGeom>
          <a:noFill/>
        </p:spPr>
        <p:txBody>
          <a:bodyPr wrap="square" lIns="0" tIns="0" rIns="0" bIns="0" rtlCol="0" anchor="t"/>
          <a:lstStyle/>
          <a:p>
            <a:pPr>
              <a:lnSpc>
                <a:spcPts val="1848"/>
              </a:lnSpc>
            </a:pPr>
            <a:r>
              <a:rPr lang="en-US" sz="1320" dirty="0">
                <a:solidFill>
                  <a:srgbClr val="FFFFFF"/>
                </a:solidFill>
                <a:latin typeface="Montserrat" pitchFamily="34" charset="0"/>
                <a:ea typeface="Montserrat" pitchFamily="34" charset="-122"/>
                <a:cs typeface="Montserrat" pitchFamily="34" charset="-120"/>
              </a:rPr>
              <a:t>www.linkedin.com/in/folon</a:t>
            </a:r>
            <a:endParaRPr lang="en-US" dirty="0"/>
          </a:p>
        </p:txBody>
      </p:sp>
      <p:sp>
        <p:nvSpPr>
          <p:cNvPr id="16" name="Object 15"/>
          <p:cNvSpPr/>
          <p:nvPr/>
        </p:nvSpPr>
        <p:spPr>
          <a:xfrm>
            <a:off x="6665834" y="4266134"/>
            <a:ext cx="342815" cy="342815"/>
          </a:xfrm>
          <a:prstGeom prst="ellipse">
            <a:avLst/>
          </a:prstGeom>
          <a:solidFill>
            <a:srgbClr val="00A0B0"/>
          </a:solidFill>
        </p:spPr>
        <p:txBody>
          <a:bodyPr/>
          <a:lstStyle/>
          <a:p>
            <a:endParaRPr lang="fr-FR" sz="2400"/>
          </a:p>
        </p:txBody>
      </p:sp>
      <p:pic>
        <p:nvPicPr>
          <p:cNvPr id="17" name="Object 16"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64928" y="4367238"/>
            <a:ext cx="152363" cy="142839"/>
          </a:xfrm>
          <a:prstGeom prst="rect">
            <a:avLst/>
          </a:prstGeom>
        </p:spPr>
      </p:pic>
      <p:sp>
        <p:nvSpPr>
          <p:cNvPr id="21" name="Object 20"/>
          <p:cNvSpPr/>
          <p:nvPr/>
        </p:nvSpPr>
        <p:spPr>
          <a:xfrm>
            <a:off x="7151489" y="4317021"/>
            <a:ext cx="4912719" cy="234495"/>
          </a:xfrm>
          <a:prstGeom prst="rect">
            <a:avLst/>
          </a:prstGeom>
          <a:noFill/>
        </p:spPr>
        <p:txBody>
          <a:bodyPr wrap="square" lIns="0" tIns="0" rIns="0" bIns="0" rtlCol="0" anchor="t"/>
          <a:lstStyle/>
          <a:p>
            <a:pPr>
              <a:lnSpc>
                <a:spcPts val="1848"/>
              </a:lnSpc>
            </a:pPr>
            <a:r>
              <a:rPr lang="en-US" sz="1320" dirty="0">
                <a:solidFill>
                  <a:srgbClr val="FFFFFF"/>
                </a:solidFill>
                <a:latin typeface="Montserrat" pitchFamily="34" charset="0"/>
                <a:ea typeface="Montserrat" pitchFamily="34" charset="-122"/>
                <a:cs typeface="Montserrat" pitchFamily="34" charset="-120"/>
              </a:rPr>
              <a:t>https://</a:t>
            </a:r>
            <a:r>
              <a:rPr lang="en-US" sz="1320" dirty="0" err="1">
                <a:solidFill>
                  <a:srgbClr val="FFFFFF"/>
                </a:solidFill>
                <a:latin typeface="Montserrat" pitchFamily="34" charset="0"/>
                <a:ea typeface="Montserrat" pitchFamily="34" charset="-122"/>
                <a:cs typeface="Montserrat" pitchFamily="34" charset="-120"/>
              </a:rPr>
              <a:t>www.folon.com</a:t>
            </a:r>
            <a:endParaRPr lang="en-US" dirty="0"/>
          </a:p>
        </p:txBody>
      </p:sp>
      <p:pic>
        <p:nvPicPr>
          <p:cNvPr id="18" name="Image 17">
            <a:extLst>
              <a:ext uri="{FF2B5EF4-FFF2-40B4-BE49-F238E27FC236}">
                <a16:creationId xmlns:a16="http://schemas.microsoft.com/office/drawing/2014/main" id="{F508FA75-D67A-F77E-5709-1C3CAE5B355D}"/>
              </a:ext>
            </a:extLst>
          </p:cNvPr>
          <p:cNvPicPr>
            <a:picLocks noChangeAspect="1"/>
          </p:cNvPicPr>
          <p:nvPr/>
        </p:nvPicPr>
        <p:blipFill>
          <a:blip r:embed="rId11"/>
          <a:stretch>
            <a:fillRect/>
          </a:stretch>
        </p:blipFill>
        <p:spPr>
          <a:xfrm>
            <a:off x="-39756" y="14543"/>
            <a:ext cx="5486400"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EU – US Privacy Regulation">
            <a:extLst>
              <a:ext uri="{FF2B5EF4-FFF2-40B4-BE49-F238E27FC236}">
                <a16:creationId xmlns:a16="http://schemas.microsoft.com/office/drawing/2014/main" id="{57DA6DE2-D1B4-7B3C-C323-1F254374128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 name="Image 3" descr="Une image contenant texte, Police, Page web, Site web&#10;&#10;Description générée automatiquement">
            <a:extLst>
              <a:ext uri="{FF2B5EF4-FFF2-40B4-BE49-F238E27FC236}">
                <a16:creationId xmlns:a16="http://schemas.microsoft.com/office/drawing/2014/main" id="{71B8C951-46B1-CF4F-8638-E35A87B2E412}"/>
              </a:ext>
            </a:extLst>
          </p:cNvPr>
          <p:cNvPicPr>
            <a:picLocks noChangeAspect="1"/>
          </p:cNvPicPr>
          <p:nvPr/>
        </p:nvPicPr>
        <p:blipFill>
          <a:blip r:embed="rId2"/>
          <a:stretch>
            <a:fillRect/>
          </a:stretch>
        </p:blipFill>
        <p:spPr>
          <a:xfrm>
            <a:off x="285041" y="2786744"/>
            <a:ext cx="11785033" cy="391197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052" name="Picture 4" descr="Data Privacy Framework Logo - Link to Homepage">
            <a:extLst>
              <a:ext uri="{FF2B5EF4-FFF2-40B4-BE49-F238E27FC236}">
                <a16:creationId xmlns:a16="http://schemas.microsoft.com/office/drawing/2014/main" id="{5CCAD84F-E593-DB87-83D4-E2798ACA6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56" y="152422"/>
            <a:ext cx="3394861" cy="120281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0818FD60-D2F9-E861-5116-6434FCB6ED6E}"/>
              </a:ext>
            </a:extLst>
          </p:cNvPr>
          <p:cNvSpPr txBox="1"/>
          <p:nvPr/>
        </p:nvSpPr>
        <p:spPr>
          <a:xfrm>
            <a:off x="3780048" y="1664654"/>
            <a:ext cx="8290026" cy="584775"/>
          </a:xfrm>
          <a:prstGeom prst="rect">
            <a:avLst/>
          </a:prstGeom>
          <a:noFill/>
        </p:spPr>
        <p:txBody>
          <a:bodyPr wrap="none" rtlCol="0">
            <a:spAutoFit/>
          </a:bodyPr>
          <a:lstStyle/>
          <a:p>
            <a:r>
              <a:rPr lang="fr-FR" sz="3200" dirty="0"/>
              <a:t>RÊVE D’UN ENVIRONNEMENT STABLE …</a:t>
            </a:r>
          </a:p>
        </p:txBody>
      </p:sp>
    </p:spTree>
    <p:extLst>
      <p:ext uri="{BB962C8B-B14F-4D97-AF65-F5344CB8AC3E}">
        <p14:creationId xmlns:p14="http://schemas.microsoft.com/office/powerpoint/2010/main" val="3501911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6D0D6DF-0A32-AA08-F875-75E7CD7356E3}"/>
              </a:ext>
            </a:extLst>
          </p:cNvPr>
          <p:cNvSpPr txBox="1"/>
          <p:nvPr/>
        </p:nvSpPr>
        <p:spPr>
          <a:xfrm>
            <a:off x="0" y="0"/>
            <a:ext cx="12192000" cy="461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fr-FR" sz="2400" dirty="0"/>
              <a:t>UN RÊVE: UN VRAI BUDGET RGPD DANS TOUTES LES ORGANISATIONS</a:t>
            </a:r>
          </a:p>
        </p:txBody>
      </p:sp>
      <p:pic>
        <p:nvPicPr>
          <p:cNvPr id="8196" name="Picture 4" descr="Cartoon Privacy vs. Security Budget">
            <a:extLst>
              <a:ext uri="{FF2B5EF4-FFF2-40B4-BE49-F238E27FC236}">
                <a16:creationId xmlns:a16="http://schemas.microsoft.com/office/drawing/2014/main" id="{FFA26BF8-0D35-C477-649E-59A6B13584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9427" y="650451"/>
            <a:ext cx="9533145" cy="5995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050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4D588E6-2710-F992-7DED-91A320ABBD28}"/>
              </a:ext>
            </a:extLst>
          </p:cNvPr>
          <p:cNvPicPr>
            <a:picLocks noChangeAspect="1"/>
          </p:cNvPicPr>
          <p:nvPr/>
        </p:nvPicPr>
        <p:blipFill>
          <a:blip r:embed="rId2"/>
          <a:srcRect t="8318" b="35443"/>
          <a:stretch/>
        </p:blipFill>
        <p:spPr>
          <a:xfrm>
            <a:off x="20" y="1282"/>
            <a:ext cx="12191980" cy="6856718"/>
          </a:xfrm>
          <a:prstGeom prst="rect">
            <a:avLst/>
          </a:prstGeom>
        </p:spPr>
      </p:pic>
      <p:sp>
        <p:nvSpPr>
          <p:cNvPr id="3" name="ZoneTexte 2">
            <a:extLst>
              <a:ext uri="{FF2B5EF4-FFF2-40B4-BE49-F238E27FC236}">
                <a16:creationId xmlns:a16="http://schemas.microsoft.com/office/drawing/2014/main" id="{735623BD-19E9-2868-3C0B-C30477946C73}"/>
              </a:ext>
            </a:extLst>
          </p:cNvPr>
          <p:cNvSpPr txBox="1"/>
          <p:nvPr/>
        </p:nvSpPr>
        <p:spPr>
          <a:xfrm>
            <a:off x="6722076" y="1905506"/>
            <a:ext cx="4203395" cy="341632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pPr marL="285750" indent="-285750">
              <a:buFont typeface="Arial" panose="020B0604020202020204" pitchFamily="34" charset="0"/>
              <a:buChar char="•"/>
            </a:pPr>
            <a:r>
              <a:rPr lang="fr-FR" sz="2400" dirty="0"/>
              <a:t>Contexte</a:t>
            </a:r>
          </a:p>
          <a:p>
            <a:pPr marL="285750" indent="-285750">
              <a:buFont typeface="Arial" panose="020B0604020202020204" pitchFamily="34" charset="0"/>
              <a:buChar char="•"/>
            </a:pPr>
            <a:r>
              <a:rPr lang="fr-FR" sz="2400" dirty="0"/>
              <a:t>Nomination du DPO</a:t>
            </a:r>
          </a:p>
          <a:p>
            <a:pPr marL="285750" indent="-285750">
              <a:buFont typeface="Arial" panose="020B0604020202020204" pitchFamily="34" charset="0"/>
              <a:buChar char="•"/>
            </a:pPr>
            <a:r>
              <a:rPr lang="fr-FR" sz="2400" dirty="0"/>
              <a:t>Mission et fonction du DPO</a:t>
            </a:r>
          </a:p>
          <a:p>
            <a:pPr marL="285750" indent="-285750">
              <a:buFont typeface="Arial" panose="020B0604020202020204" pitchFamily="34" charset="0"/>
              <a:buChar char="•"/>
            </a:pPr>
            <a:r>
              <a:rPr lang="fr-FR" sz="2400" dirty="0">
                <a:highlight>
                  <a:srgbClr val="FF0000"/>
                </a:highlight>
              </a:rPr>
              <a:t>Information du DPO</a:t>
            </a:r>
          </a:p>
          <a:p>
            <a:pPr marL="285750" indent="-285750">
              <a:buFont typeface="Arial" panose="020B0604020202020204" pitchFamily="34" charset="0"/>
              <a:buChar char="•"/>
            </a:pPr>
            <a:r>
              <a:rPr lang="fr-FR" sz="2400" dirty="0"/>
              <a:t>DPO et NIS 2</a:t>
            </a:r>
          </a:p>
          <a:p>
            <a:pPr marL="285750" indent="-285750">
              <a:buFont typeface="Arial" panose="020B0604020202020204" pitchFamily="34" charset="0"/>
              <a:buChar char="•"/>
            </a:pPr>
            <a:r>
              <a:rPr lang="fr-FR" sz="2400" dirty="0"/>
              <a:t>DPO et IA ACT</a:t>
            </a:r>
          </a:p>
          <a:p>
            <a:pPr marL="285750" indent="-285750">
              <a:buFont typeface="Arial" panose="020B0604020202020204" pitchFamily="34" charset="0"/>
              <a:buChar char="•"/>
            </a:pPr>
            <a:r>
              <a:rPr lang="fr-FR" sz="2400" dirty="0"/>
              <a:t>DPO et lanceurs d’alertes</a:t>
            </a:r>
          </a:p>
          <a:p>
            <a:pPr marL="285750" indent="-285750">
              <a:buFont typeface="Arial" panose="020B0604020202020204" pitchFamily="34" charset="0"/>
              <a:buChar char="•"/>
            </a:pPr>
            <a:r>
              <a:rPr lang="fr-FR" sz="2400" dirty="0"/>
              <a:t>Formation des DPO</a:t>
            </a:r>
          </a:p>
          <a:p>
            <a:pPr marL="285750" indent="-285750">
              <a:buFont typeface="Arial" panose="020B0604020202020204" pitchFamily="34" charset="0"/>
              <a:buChar char="•"/>
            </a:pPr>
            <a:r>
              <a:rPr lang="fr-FR" sz="2400" dirty="0"/>
              <a:t>Certification des DPO</a:t>
            </a:r>
          </a:p>
        </p:txBody>
      </p:sp>
      <p:sp>
        <p:nvSpPr>
          <p:cNvPr id="9" name="Bulle ronde 8">
            <a:extLst>
              <a:ext uri="{FF2B5EF4-FFF2-40B4-BE49-F238E27FC236}">
                <a16:creationId xmlns:a16="http://schemas.microsoft.com/office/drawing/2014/main" id="{2C08FF1D-57FE-EA8D-6A9D-B5052FBC4789}"/>
              </a:ext>
            </a:extLst>
          </p:cNvPr>
          <p:cNvSpPr/>
          <p:nvPr/>
        </p:nvSpPr>
        <p:spPr>
          <a:xfrm>
            <a:off x="252281" y="253027"/>
            <a:ext cx="4203395" cy="2008962"/>
          </a:xfrm>
          <a:prstGeom prst="wedgeEllipseCallout">
            <a:avLst>
              <a:gd name="adj1" fmla="val 50741"/>
              <a:gd name="adj2" fmla="val 12529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Ne dites pas à ma mère que je suis DPO, elle croit que je suis pilote de chasse</a:t>
            </a:r>
          </a:p>
        </p:txBody>
      </p:sp>
      <p:sp>
        <p:nvSpPr>
          <p:cNvPr id="10" name="ZoneTexte 9">
            <a:extLst>
              <a:ext uri="{FF2B5EF4-FFF2-40B4-BE49-F238E27FC236}">
                <a16:creationId xmlns:a16="http://schemas.microsoft.com/office/drawing/2014/main" id="{ACAA856D-2103-549E-FE7F-01DB2D8F4C35}"/>
              </a:ext>
            </a:extLst>
          </p:cNvPr>
          <p:cNvSpPr txBox="1"/>
          <p:nvPr/>
        </p:nvSpPr>
        <p:spPr>
          <a:xfrm>
            <a:off x="7682968" y="1536174"/>
            <a:ext cx="2018501"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fr-FR" dirty="0"/>
              <a:t>MENU DU JOUR </a:t>
            </a:r>
          </a:p>
        </p:txBody>
      </p:sp>
    </p:spTree>
    <p:extLst>
      <p:ext uri="{BB962C8B-B14F-4D97-AF65-F5344CB8AC3E}">
        <p14:creationId xmlns:p14="http://schemas.microsoft.com/office/powerpoint/2010/main" val="1687734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1" y="912260"/>
            <a:ext cx="380905" cy="47613"/>
          </a:xfrm>
          <a:prstGeom prst="rect">
            <a:avLst/>
          </a:prstGeom>
        </p:spPr>
      </p:pic>
      <p:sp>
        <p:nvSpPr>
          <p:cNvPr id="3" name="Object 2"/>
          <p:cNvSpPr/>
          <p:nvPr/>
        </p:nvSpPr>
        <p:spPr>
          <a:xfrm>
            <a:off x="476131" y="399801"/>
            <a:ext cx="12188952" cy="365579"/>
          </a:xfrm>
          <a:prstGeom prst="rect">
            <a:avLst/>
          </a:prstGeom>
          <a:noFill/>
        </p:spPr>
        <p:txBody>
          <a:bodyPr wrap="square" lIns="0" tIns="0" rIns="0" bIns="0" rtlCol="0" anchor="t"/>
          <a:lstStyle/>
          <a:p>
            <a:pPr algn="l">
              <a:lnSpc>
                <a:spcPts val="2879"/>
              </a:lnSpc>
              <a:buNone/>
            </a:pPr>
            <a:r>
              <a:rPr lang="en-US" sz="2531" kern="0" spc="101" dirty="0">
                <a:solidFill>
                  <a:srgbClr val="000000">
                    <a:alpha val="80000"/>
                  </a:srgbClr>
                </a:solidFill>
                <a:latin typeface="Roboto Slab" pitchFamily="34" charset="0"/>
                <a:ea typeface="Roboto Slab" pitchFamily="34" charset="-122"/>
                <a:cs typeface="Roboto Slab" pitchFamily="34" charset="-120"/>
              </a:rPr>
              <a:t>UN AUTRE RÊVE DU DPO</a:t>
            </a:r>
            <a:endParaRPr lang="en-US" dirty="0"/>
          </a:p>
        </p:txBody>
      </p:sp>
      <p:sp>
        <p:nvSpPr>
          <p:cNvPr id="5" name="Object 4"/>
          <p:cNvSpPr/>
          <p:nvPr/>
        </p:nvSpPr>
        <p:spPr>
          <a:xfrm>
            <a:off x="4909688" y="540333"/>
            <a:ext cx="7064009" cy="450093"/>
          </a:xfrm>
          <a:prstGeom prst="rect">
            <a:avLst/>
          </a:prstGeom>
          <a:noFill/>
        </p:spPr>
        <p:txBody>
          <a:bodyPr wrap="square" lIns="0" tIns="0" rIns="0" bIns="0" rtlCol="0" anchor="t"/>
          <a:lstStyle/>
          <a:p>
            <a:pPr marL="457200" indent="-457200" algn="l">
              <a:lnSpc>
                <a:spcPts val="3546"/>
              </a:lnSpc>
              <a:buFont typeface="Arial" panose="020B0604020202020204" pitchFamily="34" charset="0"/>
              <a:buChar char="•"/>
            </a:pPr>
            <a:r>
              <a:rPr lang="fr-BE" sz="2000" b="1" i="0" dirty="0">
                <a:solidFill>
                  <a:srgbClr val="0070C0"/>
                </a:solidFill>
                <a:effectLst/>
                <a:highlight>
                  <a:srgbClr val="FFFFFF"/>
                </a:highlight>
                <a:latin typeface="Roboto" panose="02000000000000000000" pitchFamily="2" charset="0"/>
              </a:rPr>
              <a:t>En Théorie </a:t>
            </a:r>
          </a:p>
          <a:p>
            <a:pPr algn="l"/>
            <a:endParaRPr lang="fr-BE" sz="2000" b="1" i="0" dirty="0">
              <a:solidFill>
                <a:srgbClr val="4D4D4D"/>
              </a:solidFill>
              <a:effectLst/>
              <a:highlight>
                <a:srgbClr val="FFFFFF"/>
              </a:highlight>
              <a:latin typeface="Roboto" panose="02000000000000000000" pitchFamily="2" charset="0"/>
            </a:endParaRPr>
          </a:p>
          <a:p>
            <a:pPr algn="l"/>
            <a:r>
              <a:rPr lang="fr-BE" sz="2000" b="1" i="0" dirty="0">
                <a:solidFill>
                  <a:srgbClr val="4D4D4D"/>
                </a:solidFill>
                <a:effectLst/>
                <a:highlight>
                  <a:srgbClr val="FFFFFF"/>
                </a:highlight>
                <a:latin typeface="Roboto" panose="02000000000000000000" pitchFamily="2" charset="0"/>
              </a:rPr>
              <a:t>Art. 38</a:t>
            </a:r>
            <a:endParaRPr lang="fr-BE" sz="2000" b="0" i="0" dirty="0">
              <a:solidFill>
                <a:srgbClr val="4D4D4D"/>
              </a:solidFill>
              <a:effectLst/>
              <a:highlight>
                <a:srgbClr val="FFFFFF"/>
              </a:highlight>
              <a:latin typeface="Roboto" panose="02000000000000000000" pitchFamily="2" charset="0"/>
            </a:endParaRPr>
          </a:p>
          <a:p>
            <a:pPr marL="457200" indent="-457200" algn="l">
              <a:buAutoNum type="arabicPeriod"/>
            </a:pPr>
            <a:r>
              <a:rPr lang="fr-BE" sz="2000" b="0" i="0" dirty="0">
                <a:solidFill>
                  <a:srgbClr val="4D4D4D"/>
                </a:solidFill>
                <a:effectLst/>
                <a:highlight>
                  <a:srgbClr val="FFFFFF"/>
                </a:highlight>
                <a:latin typeface="Roboto" panose="02000000000000000000" pitchFamily="2" charset="0"/>
              </a:rPr>
              <a:t>Le responsable du traitement et le sous-traitant veillent à ce que le délégué à la protection des données soit associé, d'une manière appropriée et en temps utile, à toutes les questions relatives à la protection des données à caractère personnel.</a:t>
            </a:r>
          </a:p>
          <a:p>
            <a:pPr algn="l"/>
            <a:endParaRPr lang="fr-BE" sz="2000" b="0" i="0" dirty="0">
              <a:solidFill>
                <a:srgbClr val="4D4D4D"/>
              </a:solidFill>
              <a:effectLst/>
              <a:highlight>
                <a:srgbClr val="FFFFFF"/>
              </a:highlight>
              <a:latin typeface="Roboto" panose="02000000000000000000" pitchFamily="2" charset="0"/>
            </a:endParaRPr>
          </a:p>
          <a:p>
            <a:pPr marL="457200" indent="-457200" algn="l">
              <a:lnSpc>
                <a:spcPts val="3546"/>
              </a:lnSpc>
              <a:buFont typeface="Arial" panose="020B0604020202020204" pitchFamily="34" charset="0"/>
              <a:buChar char="•"/>
            </a:pPr>
            <a:r>
              <a:rPr lang="fr-BE" sz="2000" b="1" dirty="0">
                <a:solidFill>
                  <a:srgbClr val="C00000"/>
                </a:solidFill>
                <a:highlight>
                  <a:srgbClr val="FFFFFF"/>
                </a:highlight>
                <a:latin typeface="Roboto" panose="02000000000000000000" pitchFamily="2" charset="0"/>
              </a:rPr>
              <a:t>En réalité</a:t>
            </a:r>
          </a:p>
          <a:p>
            <a:pPr marL="914400" lvl="1" indent="-457200">
              <a:lnSpc>
                <a:spcPts val="3546"/>
              </a:lnSpc>
              <a:buFont typeface="Arial" panose="020B0604020202020204" pitchFamily="34" charset="0"/>
              <a:buChar char="•"/>
            </a:pPr>
            <a:r>
              <a:rPr lang="fr-BE" sz="2000" b="1" dirty="0">
                <a:solidFill>
                  <a:srgbClr val="C00000"/>
                </a:solidFill>
                <a:highlight>
                  <a:srgbClr val="FFFFFF"/>
                </a:highlight>
                <a:latin typeface="Roboto" panose="02000000000000000000" pitchFamily="2" charset="0"/>
              </a:rPr>
              <a:t>En temps utile veut souvent dire </a:t>
            </a:r>
          </a:p>
          <a:p>
            <a:pPr marL="1371600" lvl="2" indent="-457200">
              <a:lnSpc>
                <a:spcPts val="3546"/>
              </a:lnSpc>
              <a:buFont typeface="Arial" panose="020B0604020202020204" pitchFamily="34" charset="0"/>
              <a:buChar char="•"/>
            </a:pPr>
            <a:r>
              <a:rPr lang="fr-BE" sz="2000" b="1" dirty="0">
                <a:solidFill>
                  <a:srgbClr val="C00000"/>
                </a:solidFill>
                <a:highlight>
                  <a:srgbClr val="FFFFFF"/>
                </a:highlight>
                <a:latin typeface="Roboto" panose="02000000000000000000" pitchFamily="2" charset="0"/>
              </a:rPr>
              <a:t>« jamais »</a:t>
            </a:r>
          </a:p>
          <a:p>
            <a:pPr marL="1371600" lvl="2" indent="-457200">
              <a:lnSpc>
                <a:spcPts val="3546"/>
              </a:lnSpc>
              <a:buFont typeface="Arial" panose="020B0604020202020204" pitchFamily="34" charset="0"/>
              <a:buChar char="•"/>
            </a:pPr>
            <a:r>
              <a:rPr lang="fr-BE" sz="2000" b="1" dirty="0">
                <a:solidFill>
                  <a:srgbClr val="C00000"/>
                </a:solidFill>
                <a:highlight>
                  <a:srgbClr val="FFFFFF"/>
                </a:highlight>
                <a:latin typeface="Roboto" panose="02000000000000000000" pitchFamily="2" charset="0"/>
              </a:rPr>
              <a:t>« après le lancement du traitement »</a:t>
            </a:r>
          </a:p>
          <a:p>
            <a:pPr marL="1371600" lvl="2" indent="-457200">
              <a:lnSpc>
                <a:spcPts val="3546"/>
              </a:lnSpc>
              <a:buFont typeface="Arial" panose="020B0604020202020204" pitchFamily="34" charset="0"/>
              <a:buChar char="•"/>
            </a:pPr>
            <a:r>
              <a:rPr lang="fr-BE" sz="2000" b="1" dirty="0">
                <a:solidFill>
                  <a:srgbClr val="C00000"/>
                </a:solidFill>
                <a:highlight>
                  <a:srgbClr val="FFFFFF"/>
                </a:highlight>
                <a:latin typeface="Roboto" panose="02000000000000000000" pitchFamily="2" charset="0"/>
              </a:rPr>
              <a:t>« à la machine à café par hasard » </a:t>
            </a:r>
          </a:p>
          <a:p>
            <a:pPr marL="1371600" lvl="2" indent="-457200">
              <a:lnSpc>
                <a:spcPts val="3546"/>
              </a:lnSpc>
              <a:buFont typeface="Arial" panose="020B0604020202020204" pitchFamily="34" charset="0"/>
              <a:buChar char="•"/>
            </a:pPr>
            <a:r>
              <a:rPr lang="fr-BE" sz="2000" b="1" dirty="0">
                <a:solidFill>
                  <a:srgbClr val="C00000"/>
                </a:solidFill>
                <a:highlight>
                  <a:srgbClr val="FFFFFF"/>
                </a:highlight>
                <a:latin typeface="Roboto" panose="02000000000000000000" pitchFamily="2" charset="0"/>
              </a:rPr>
              <a:t>« via une note de service destinée à tous»</a:t>
            </a:r>
          </a:p>
        </p:txBody>
      </p:sp>
      <p:pic>
        <p:nvPicPr>
          <p:cNvPr id="4" name="Object 2" descr="preencoded.png">
            <a:extLst>
              <a:ext uri="{FF2B5EF4-FFF2-40B4-BE49-F238E27FC236}">
                <a16:creationId xmlns:a16="http://schemas.microsoft.com/office/drawing/2014/main" id="{D3FDF335-9787-90E6-6281-5F1AE4FDD55C}"/>
              </a:ext>
            </a:extLst>
          </p:cNvPr>
          <p:cNvPicPr>
            <a:picLocks noChangeAspect="1"/>
          </p:cNvPicPr>
          <p:nvPr/>
        </p:nvPicPr>
        <p:blipFill>
          <a:blip r:embed="rId5"/>
          <a:srcRect l="4275" r="4275"/>
          <a:stretch/>
        </p:blipFill>
        <p:spPr>
          <a:xfrm>
            <a:off x="502360" y="895362"/>
            <a:ext cx="3605263" cy="5913546"/>
          </a:xfrm>
          <a:prstGeom prst="rect">
            <a:avLst/>
          </a:prstGeom>
        </p:spPr>
      </p:pic>
      <p:sp>
        <p:nvSpPr>
          <p:cNvPr id="6" name="ZoneTexte 5">
            <a:extLst>
              <a:ext uri="{FF2B5EF4-FFF2-40B4-BE49-F238E27FC236}">
                <a16:creationId xmlns:a16="http://schemas.microsoft.com/office/drawing/2014/main" id="{77D3814B-5C6D-5883-68C2-780EA0F06742}"/>
              </a:ext>
            </a:extLst>
          </p:cNvPr>
          <p:cNvSpPr txBox="1"/>
          <p:nvPr/>
        </p:nvSpPr>
        <p:spPr>
          <a:xfrm>
            <a:off x="2199860" y="4863548"/>
            <a:ext cx="755375" cy="400110"/>
          </a:xfrm>
          <a:prstGeom prst="rect">
            <a:avLst/>
          </a:prstGeom>
          <a:noFill/>
        </p:spPr>
        <p:txBody>
          <a:bodyPr wrap="square" rtlCol="0">
            <a:spAutoFit/>
          </a:bodyPr>
          <a:lstStyle/>
          <a:p>
            <a:r>
              <a:rPr lang="fr-FR" sz="2000" b="1" dirty="0"/>
              <a:t>DPO</a:t>
            </a:r>
          </a:p>
        </p:txBody>
      </p:sp>
    </p:spTree>
    <p:extLst>
      <p:ext uri="{BB962C8B-B14F-4D97-AF65-F5344CB8AC3E}">
        <p14:creationId xmlns:p14="http://schemas.microsoft.com/office/powerpoint/2010/main" val="582627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4D588E6-2710-F992-7DED-91A320ABBD28}"/>
              </a:ext>
            </a:extLst>
          </p:cNvPr>
          <p:cNvPicPr>
            <a:picLocks noChangeAspect="1"/>
          </p:cNvPicPr>
          <p:nvPr/>
        </p:nvPicPr>
        <p:blipFill>
          <a:blip r:embed="rId2"/>
          <a:srcRect t="8318" b="35443"/>
          <a:stretch/>
        </p:blipFill>
        <p:spPr>
          <a:xfrm>
            <a:off x="20" y="1282"/>
            <a:ext cx="12191980" cy="6856718"/>
          </a:xfrm>
          <a:prstGeom prst="rect">
            <a:avLst/>
          </a:prstGeom>
        </p:spPr>
      </p:pic>
      <p:sp>
        <p:nvSpPr>
          <p:cNvPr id="3" name="ZoneTexte 2">
            <a:extLst>
              <a:ext uri="{FF2B5EF4-FFF2-40B4-BE49-F238E27FC236}">
                <a16:creationId xmlns:a16="http://schemas.microsoft.com/office/drawing/2014/main" id="{735623BD-19E9-2868-3C0B-C30477946C73}"/>
              </a:ext>
            </a:extLst>
          </p:cNvPr>
          <p:cNvSpPr txBox="1"/>
          <p:nvPr/>
        </p:nvSpPr>
        <p:spPr>
          <a:xfrm>
            <a:off x="6722076" y="1905506"/>
            <a:ext cx="4203395" cy="341632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pPr marL="285750" indent="-285750">
              <a:buFont typeface="Arial" panose="020B0604020202020204" pitchFamily="34" charset="0"/>
              <a:buChar char="•"/>
            </a:pPr>
            <a:r>
              <a:rPr lang="fr-FR" sz="2400" dirty="0"/>
              <a:t>Contexte</a:t>
            </a:r>
          </a:p>
          <a:p>
            <a:pPr marL="285750" indent="-285750">
              <a:buFont typeface="Arial" panose="020B0604020202020204" pitchFamily="34" charset="0"/>
              <a:buChar char="•"/>
            </a:pPr>
            <a:r>
              <a:rPr lang="fr-FR" sz="2400" dirty="0"/>
              <a:t>Nomination du DPO</a:t>
            </a:r>
          </a:p>
          <a:p>
            <a:pPr marL="285750" indent="-285750">
              <a:buFont typeface="Arial" panose="020B0604020202020204" pitchFamily="34" charset="0"/>
              <a:buChar char="•"/>
            </a:pPr>
            <a:r>
              <a:rPr lang="fr-FR" sz="2400" dirty="0"/>
              <a:t>Mission et fonction du DPO</a:t>
            </a:r>
          </a:p>
          <a:p>
            <a:pPr marL="285750" indent="-285750">
              <a:buFont typeface="Arial" panose="020B0604020202020204" pitchFamily="34" charset="0"/>
              <a:buChar char="•"/>
            </a:pPr>
            <a:r>
              <a:rPr lang="fr-FR" sz="2400" dirty="0"/>
              <a:t>Information du DPO</a:t>
            </a:r>
          </a:p>
          <a:p>
            <a:pPr marL="285750" indent="-285750">
              <a:buFont typeface="Arial" panose="020B0604020202020204" pitchFamily="34" charset="0"/>
              <a:buChar char="•"/>
            </a:pPr>
            <a:r>
              <a:rPr lang="fr-FR" sz="2400" dirty="0">
                <a:highlight>
                  <a:srgbClr val="FF0000"/>
                </a:highlight>
              </a:rPr>
              <a:t>DPO et NIS 2</a:t>
            </a:r>
          </a:p>
          <a:p>
            <a:pPr marL="285750" indent="-285750">
              <a:buFont typeface="Arial" panose="020B0604020202020204" pitchFamily="34" charset="0"/>
              <a:buChar char="•"/>
            </a:pPr>
            <a:r>
              <a:rPr lang="fr-FR" sz="2400" dirty="0"/>
              <a:t>DPO et IA ACT</a:t>
            </a:r>
          </a:p>
          <a:p>
            <a:pPr marL="285750" indent="-285750">
              <a:buFont typeface="Arial" panose="020B0604020202020204" pitchFamily="34" charset="0"/>
              <a:buChar char="•"/>
            </a:pPr>
            <a:r>
              <a:rPr lang="fr-FR" sz="2400" dirty="0"/>
              <a:t>DPO et lanceurs d’alertes</a:t>
            </a:r>
          </a:p>
          <a:p>
            <a:pPr marL="285750" indent="-285750">
              <a:buFont typeface="Arial" panose="020B0604020202020204" pitchFamily="34" charset="0"/>
              <a:buChar char="•"/>
            </a:pPr>
            <a:r>
              <a:rPr lang="fr-FR" sz="2400" dirty="0"/>
              <a:t>Formation des DPO</a:t>
            </a:r>
          </a:p>
          <a:p>
            <a:pPr marL="285750" indent="-285750">
              <a:buFont typeface="Arial" panose="020B0604020202020204" pitchFamily="34" charset="0"/>
              <a:buChar char="•"/>
            </a:pPr>
            <a:r>
              <a:rPr lang="fr-FR" sz="2400" dirty="0"/>
              <a:t>Certification des DPO</a:t>
            </a:r>
          </a:p>
        </p:txBody>
      </p:sp>
      <p:sp>
        <p:nvSpPr>
          <p:cNvPr id="9" name="Bulle ronde 8">
            <a:extLst>
              <a:ext uri="{FF2B5EF4-FFF2-40B4-BE49-F238E27FC236}">
                <a16:creationId xmlns:a16="http://schemas.microsoft.com/office/drawing/2014/main" id="{2C08FF1D-57FE-EA8D-6A9D-B5052FBC4789}"/>
              </a:ext>
            </a:extLst>
          </p:cNvPr>
          <p:cNvSpPr/>
          <p:nvPr/>
        </p:nvSpPr>
        <p:spPr>
          <a:xfrm>
            <a:off x="252281" y="253027"/>
            <a:ext cx="4203395" cy="2008962"/>
          </a:xfrm>
          <a:prstGeom prst="wedgeEllipseCallout">
            <a:avLst>
              <a:gd name="adj1" fmla="val 50741"/>
              <a:gd name="adj2" fmla="val 12529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Ne dites pas à ma mère que je suis DPO, elle croit que je suis pilote de chasse</a:t>
            </a:r>
          </a:p>
        </p:txBody>
      </p:sp>
      <p:sp>
        <p:nvSpPr>
          <p:cNvPr id="10" name="ZoneTexte 9">
            <a:extLst>
              <a:ext uri="{FF2B5EF4-FFF2-40B4-BE49-F238E27FC236}">
                <a16:creationId xmlns:a16="http://schemas.microsoft.com/office/drawing/2014/main" id="{ACAA856D-2103-549E-FE7F-01DB2D8F4C35}"/>
              </a:ext>
            </a:extLst>
          </p:cNvPr>
          <p:cNvSpPr txBox="1"/>
          <p:nvPr/>
        </p:nvSpPr>
        <p:spPr>
          <a:xfrm>
            <a:off x="7682968" y="1536174"/>
            <a:ext cx="2018501"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fr-FR" dirty="0"/>
              <a:t>MENU DU JOUR </a:t>
            </a:r>
          </a:p>
        </p:txBody>
      </p:sp>
    </p:spTree>
    <p:extLst>
      <p:ext uri="{BB962C8B-B14F-4D97-AF65-F5344CB8AC3E}">
        <p14:creationId xmlns:p14="http://schemas.microsoft.com/office/powerpoint/2010/main" val="1022924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ordinateur, livre, ordinateur portable, personne&#10;&#10;Description générée automatiquement">
            <a:extLst>
              <a:ext uri="{FF2B5EF4-FFF2-40B4-BE49-F238E27FC236}">
                <a16:creationId xmlns:a16="http://schemas.microsoft.com/office/drawing/2014/main" id="{95554AC0-AB47-8A25-4900-77F5178D0BC6}"/>
              </a:ext>
            </a:extLst>
          </p:cNvPr>
          <p:cNvPicPr>
            <a:picLocks noChangeAspect="1"/>
          </p:cNvPicPr>
          <p:nvPr/>
        </p:nvPicPr>
        <p:blipFill>
          <a:blip r:embed="rId2"/>
          <a:stretch>
            <a:fillRect/>
          </a:stretch>
        </p:blipFill>
        <p:spPr>
          <a:xfrm>
            <a:off x="2209800" y="2064775"/>
            <a:ext cx="7772400" cy="4607169"/>
          </a:xfrm>
          <a:prstGeom prst="rect">
            <a:avLst/>
          </a:prstGeom>
        </p:spPr>
      </p:pic>
      <p:sp>
        <p:nvSpPr>
          <p:cNvPr id="4" name="ZoneTexte 3">
            <a:extLst>
              <a:ext uri="{FF2B5EF4-FFF2-40B4-BE49-F238E27FC236}">
                <a16:creationId xmlns:a16="http://schemas.microsoft.com/office/drawing/2014/main" id="{CF08283B-A1ED-C304-33D4-0D1E087C776B}"/>
              </a:ext>
            </a:extLst>
          </p:cNvPr>
          <p:cNvSpPr txBox="1"/>
          <p:nvPr/>
        </p:nvSpPr>
        <p:spPr>
          <a:xfrm>
            <a:off x="3611986" y="479142"/>
            <a:ext cx="4968027" cy="1384995"/>
          </a:xfrm>
          <a:prstGeom prst="rect">
            <a:avLst/>
          </a:prstGeom>
          <a:noFill/>
        </p:spPr>
        <p:txBody>
          <a:bodyPr wrap="none" rtlCol="0">
            <a:spAutoFit/>
          </a:bodyPr>
          <a:lstStyle/>
          <a:p>
            <a:r>
              <a:rPr lang="fr-FR" sz="2800" dirty="0"/>
              <a:t>Quel est le rôle du DPO ?</a:t>
            </a:r>
          </a:p>
          <a:p>
            <a:r>
              <a:rPr lang="fr-FR" sz="2800" dirty="0"/>
              <a:t>Quelle gouvernance globale ?</a:t>
            </a:r>
          </a:p>
          <a:p>
            <a:r>
              <a:rPr lang="fr-FR" sz="2800" dirty="0"/>
              <a:t>Quel </a:t>
            </a:r>
            <a:r>
              <a:rPr lang="fr-FR" sz="2800" dirty="0" err="1"/>
              <a:t>delivrable</a:t>
            </a:r>
            <a:r>
              <a:rPr lang="fr-FR" sz="2800" dirty="0"/>
              <a:t> ?</a:t>
            </a:r>
          </a:p>
        </p:txBody>
      </p:sp>
    </p:spTree>
    <p:extLst>
      <p:ext uri="{BB962C8B-B14F-4D97-AF65-F5344CB8AC3E}">
        <p14:creationId xmlns:p14="http://schemas.microsoft.com/office/powerpoint/2010/main" val="3534131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4D588E6-2710-F992-7DED-91A320ABBD28}"/>
              </a:ext>
            </a:extLst>
          </p:cNvPr>
          <p:cNvPicPr>
            <a:picLocks noChangeAspect="1"/>
          </p:cNvPicPr>
          <p:nvPr/>
        </p:nvPicPr>
        <p:blipFill>
          <a:blip r:embed="rId2"/>
          <a:srcRect t="8318" b="35443"/>
          <a:stretch/>
        </p:blipFill>
        <p:spPr>
          <a:xfrm>
            <a:off x="20" y="1282"/>
            <a:ext cx="12191980" cy="6856718"/>
          </a:xfrm>
          <a:prstGeom prst="rect">
            <a:avLst/>
          </a:prstGeom>
        </p:spPr>
      </p:pic>
      <p:sp>
        <p:nvSpPr>
          <p:cNvPr id="3" name="ZoneTexte 2">
            <a:extLst>
              <a:ext uri="{FF2B5EF4-FFF2-40B4-BE49-F238E27FC236}">
                <a16:creationId xmlns:a16="http://schemas.microsoft.com/office/drawing/2014/main" id="{735623BD-19E9-2868-3C0B-C30477946C73}"/>
              </a:ext>
            </a:extLst>
          </p:cNvPr>
          <p:cNvSpPr txBox="1"/>
          <p:nvPr/>
        </p:nvSpPr>
        <p:spPr>
          <a:xfrm>
            <a:off x="6722076" y="1905506"/>
            <a:ext cx="4203395" cy="341632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pPr marL="285750" indent="-285750">
              <a:buFont typeface="Arial" panose="020B0604020202020204" pitchFamily="34" charset="0"/>
              <a:buChar char="•"/>
            </a:pPr>
            <a:r>
              <a:rPr lang="fr-FR" sz="2400" dirty="0"/>
              <a:t>Contexte</a:t>
            </a:r>
          </a:p>
          <a:p>
            <a:pPr marL="285750" indent="-285750">
              <a:buFont typeface="Arial" panose="020B0604020202020204" pitchFamily="34" charset="0"/>
              <a:buChar char="•"/>
            </a:pPr>
            <a:r>
              <a:rPr lang="fr-FR" sz="2400" dirty="0"/>
              <a:t>Nomination du DPO</a:t>
            </a:r>
          </a:p>
          <a:p>
            <a:pPr marL="285750" indent="-285750">
              <a:buFont typeface="Arial" panose="020B0604020202020204" pitchFamily="34" charset="0"/>
              <a:buChar char="•"/>
            </a:pPr>
            <a:r>
              <a:rPr lang="fr-FR" sz="2400" dirty="0"/>
              <a:t>Mission et fonction du DPO</a:t>
            </a:r>
          </a:p>
          <a:p>
            <a:pPr marL="285750" indent="-285750">
              <a:buFont typeface="Arial" panose="020B0604020202020204" pitchFamily="34" charset="0"/>
              <a:buChar char="•"/>
            </a:pPr>
            <a:r>
              <a:rPr lang="fr-FR" sz="2400" dirty="0"/>
              <a:t>Information du DPO</a:t>
            </a:r>
          </a:p>
          <a:p>
            <a:pPr marL="285750" indent="-285750">
              <a:buFont typeface="Arial" panose="020B0604020202020204" pitchFamily="34" charset="0"/>
              <a:buChar char="•"/>
            </a:pPr>
            <a:r>
              <a:rPr lang="fr-FR" sz="2400" dirty="0"/>
              <a:t>DPO et NIS 2</a:t>
            </a:r>
          </a:p>
          <a:p>
            <a:pPr marL="285750" indent="-285750">
              <a:buFont typeface="Arial" panose="020B0604020202020204" pitchFamily="34" charset="0"/>
              <a:buChar char="•"/>
            </a:pPr>
            <a:r>
              <a:rPr lang="fr-FR" sz="2400" dirty="0">
                <a:highlight>
                  <a:srgbClr val="FF0000"/>
                </a:highlight>
              </a:rPr>
              <a:t>DPO et IA ACT</a:t>
            </a:r>
          </a:p>
          <a:p>
            <a:pPr marL="285750" indent="-285750">
              <a:buFont typeface="Arial" panose="020B0604020202020204" pitchFamily="34" charset="0"/>
              <a:buChar char="•"/>
            </a:pPr>
            <a:r>
              <a:rPr lang="fr-FR" sz="2400" dirty="0"/>
              <a:t>DPO et lanceurs d’alertes</a:t>
            </a:r>
          </a:p>
          <a:p>
            <a:pPr marL="285750" indent="-285750">
              <a:buFont typeface="Arial" panose="020B0604020202020204" pitchFamily="34" charset="0"/>
              <a:buChar char="•"/>
            </a:pPr>
            <a:r>
              <a:rPr lang="fr-FR" sz="2400" dirty="0"/>
              <a:t>Formation des DPO</a:t>
            </a:r>
          </a:p>
          <a:p>
            <a:pPr marL="285750" indent="-285750">
              <a:buFont typeface="Arial" panose="020B0604020202020204" pitchFamily="34" charset="0"/>
              <a:buChar char="•"/>
            </a:pPr>
            <a:r>
              <a:rPr lang="fr-FR" sz="2400" dirty="0"/>
              <a:t>Certification des DPO</a:t>
            </a:r>
          </a:p>
        </p:txBody>
      </p:sp>
      <p:sp>
        <p:nvSpPr>
          <p:cNvPr id="9" name="Bulle ronde 8">
            <a:extLst>
              <a:ext uri="{FF2B5EF4-FFF2-40B4-BE49-F238E27FC236}">
                <a16:creationId xmlns:a16="http://schemas.microsoft.com/office/drawing/2014/main" id="{2C08FF1D-57FE-EA8D-6A9D-B5052FBC4789}"/>
              </a:ext>
            </a:extLst>
          </p:cNvPr>
          <p:cNvSpPr/>
          <p:nvPr/>
        </p:nvSpPr>
        <p:spPr>
          <a:xfrm>
            <a:off x="252281" y="253027"/>
            <a:ext cx="4203395" cy="2008962"/>
          </a:xfrm>
          <a:prstGeom prst="wedgeEllipseCallout">
            <a:avLst>
              <a:gd name="adj1" fmla="val 50741"/>
              <a:gd name="adj2" fmla="val 12529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Ne dites pas à ma mère que je suis DPO, elle croit que je suis pilote de chasse</a:t>
            </a:r>
          </a:p>
        </p:txBody>
      </p:sp>
      <p:sp>
        <p:nvSpPr>
          <p:cNvPr id="10" name="ZoneTexte 9">
            <a:extLst>
              <a:ext uri="{FF2B5EF4-FFF2-40B4-BE49-F238E27FC236}">
                <a16:creationId xmlns:a16="http://schemas.microsoft.com/office/drawing/2014/main" id="{ACAA856D-2103-549E-FE7F-01DB2D8F4C35}"/>
              </a:ext>
            </a:extLst>
          </p:cNvPr>
          <p:cNvSpPr txBox="1"/>
          <p:nvPr/>
        </p:nvSpPr>
        <p:spPr>
          <a:xfrm>
            <a:off x="7682968" y="1536174"/>
            <a:ext cx="2018501"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fr-FR" dirty="0"/>
              <a:t>MENU DU JOUR </a:t>
            </a:r>
          </a:p>
        </p:txBody>
      </p:sp>
    </p:spTree>
    <p:extLst>
      <p:ext uri="{BB962C8B-B14F-4D97-AF65-F5344CB8AC3E}">
        <p14:creationId xmlns:p14="http://schemas.microsoft.com/office/powerpoint/2010/main" val="2467865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ersonne, habits, Visage humain, poignet&#10;&#10;Description générée automatiquement">
            <a:extLst>
              <a:ext uri="{FF2B5EF4-FFF2-40B4-BE49-F238E27FC236}">
                <a16:creationId xmlns:a16="http://schemas.microsoft.com/office/drawing/2014/main" id="{836BCB54-B98B-45A0-DFE2-35920A6E6EB4}"/>
              </a:ext>
            </a:extLst>
          </p:cNvPr>
          <p:cNvPicPr>
            <a:picLocks noChangeAspect="1"/>
          </p:cNvPicPr>
          <p:nvPr/>
        </p:nvPicPr>
        <p:blipFill>
          <a:blip r:embed="rId2"/>
          <a:stretch>
            <a:fillRect/>
          </a:stretch>
        </p:blipFill>
        <p:spPr>
          <a:xfrm>
            <a:off x="0" y="12700"/>
            <a:ext cx="5829300" cy="6845300"/>
          </a:xfrm>
          <a:prstGeom prst="rect">
            <a:avLst/>
          </a:prstGeom>
        </p:spPr>
      </p:pic>
      <p:sp>
        <p:nvSpPr>
          <p:cNvPr id="4" name="ZoneTexte 3">
            <a:extLst>
              <a:ext uri="{FF2B5EF4-FFF2-40B4-BE49-F238E27FC236}">
                <a16:creationId xmlns:a16="http://schemas.microsoft.com/office/drawing/2014/main" id="{BE852299-2022-79D4-C9FC-1EB93569FAA5}"/>
              </a:ext>
            </a:extLst>
          </p:cNvPr>
          <p:cNvSpPr txBox="1"/>
          <p:nvPr/>
        </p:nvSpPr>
        <p:spPr>
          <a:xfrm>
            <a:off x="6096000" y="2281188"/>
            <a:ext cx="6160469" cy="2554545"/>
          </a:xfrm>
          <a:prstGeom prst="rect">
            <a:avLst/>
          </a:prstGeom>
          <a:noFill/>
        </p:spPr>
        <p:txBody>
          <a:bodyPr wrap="none" rtlCol="0">
            <a:spAutoFit/>
          </a:bodyPr>
          <a:lstStyle/>
          <a:p>
            <a:r>
              <a:rPr lang="fr-FR" sz="3200" dirty="0"/>
              <a:t>RGPR ET IA ACT </a:t>
            </a:r>
          </a:p>
          <a:p>
            <a:r>
              <a:rPr lang="fr-FR" sz="3200" dirty="0"/>
              <a:t>AMI OU ENNEMI</a:t>
            </a:r>
          </a:p>
          <a:p>
            <a:r>
              <a:rPr lang="fr-FR" sz="3200" dirty="0"/>
              <a:t>QUI EST EN CHARGE ?</a:t>
            </a:r>
          </a:p>
          <a:p>
            <a:r>
              <a:rPr lang="fr-FR" sz="3200" dirty="0"/>
              <a:t>RÔLE DU DPO ?</a:t>
            </a:r>
          </a:p>
          <a:p>
            <a:r>
              <a:rPr lang="fr-FR" sz="3200" dirty="0"/>
              <a:t>QUID DE LA GOUVERNANCE ?</a:t>
            </a:r>
          </a:p>
        </p:txBody>
      </p:sp>
    </p:spTree>
    <p:extLst>
      <p:ext uri="{BB962C8B-B14F-4D97-AF65-F5344CB8AC3E}">
        <p14:creationId xmlns:p14="http://schemas.microsoft.com/office/powerpoint/2010/main" val="3305297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476131" y="476131"/>
            <a:ext cx="3605263" cy="5913546"/>
          </a:xfrm>
          <a:prstGeom prst="rect">
            <a:avLst/>
          </a:prstGeom>
          <a:solidFill>
            <a:srgbClr val="143F9C"/>
          </a:solidFill>
        </p:spPr>
        <p:txBody>
          <a:bodyPr/>
          <a:lstStyle/>
          <a:p>
            <a:endParaRPr lang="fr-FR"/>
          </a:p>
        </p:txBody>
      </p:sp>
      <p:pic>
        <p:nvPicPr>
          <p:cNvPr id="3" name="Object 2" descr="preencoded.png"/>
          <p:cNvPicPr>
            <a:picLocks noChangeAspect="1"/>
          </p:cNvPicPr>
          <p:nvPr/>
        </p:nvPicPr>
        <p:blipFill>
          <a:blip r:embed="rId3"/>
          <a:srcRect l="24597" r="24597"/>
          <a:stretch/>
        </p:blipFill>
        <p:spPr>
          <a:xfrm>
            <a:off x="476131" y="476131"/>
            <a:ext cx="3605263" cy="5913546"/>
          </a:xfrm>
          <a:prstGeom prst="rect">
            <a:avLst/>
          </a:prstGeom>
        </p:spPr>
      </p:pic>
      <p:sp>
        <p:nvSpPr>
          <p:cNvPr id="4" name="Object 3"/>
          <p:cNvSpPr/>
          <p:nvPr/>
        </p:nvSpPr>
        <p:spPr>
          <a:xfrm>
            <a:off x="5130233" y="476131"/>
            <a:ext cx="5708810" cy="1279751"/>
          </a:xfrm>
          <a:prstGeom prst="rect">
            <a:avLst/>
          </a:prstGeom>
          <a:noFill/>
        </p:spPr>
        <p:txBody>
          <a:bodyPr wrap="square" lIns="0" tIns="0" rIns="0" bIns="0" rtlCol="0" anchor="t"/>
          <a:lstStyle/>
          <a:p>
            <a:pPr algn="ctr">
              <a:lnSpc>
                <a:spcPts val="3360"/>
              </a:lnSpc>
              <a:buNone/>
            </a:pPr>
            <a:r>
              <a:rPr lang="en-US" sz="3000" kern="0" spc="90" dirty="0">
                <a:solidFill>
                  <a:srgbClr val="000000"/>
                </a:solidFill>
                <a:latin typeface="Jost*" pitchFamily="34" charset="0"/>
                <a:ea typeface="Jost*" pitchFamily="34" charset="-122"/>
                <a:cs typeface="Jost*" pitchFamily="34" charset="-120"/>
              </a:rPr>
              <a:t>UNE IA RGPD COMPATIBLE ?</a:t>
            </a:r>
          </a:p>
          <a:p>
            <a:pPr algn="ctr">
              <a:lnSpc>
                <a:spcPts val="3360"/>
              </a:lnSpc>
              <a:buNone/>
            </a:pPr>
            <a:r>
              <a:rPr lang="en-US" sz="3000" kern="0" spc="90" dirty="0">
                <a:solidFill>
                  <a:srgbClr val="000000"/>
                </a:solidFill>
                <a:latin typeface="Jost*" pitchFamily="34" charset="0"/>
                <a:ea typeface="Jost*" pitchFamily="34" charset="-122"/>
              </a:rPr>
              <a:t>UN RÊVE ?</a:t>
            </a:r>
            <a:endParaRPr lang="en-US" dirty="0"/>
          </a:p>
        </p:txBody>
      </p:sp>
      <p:pic>
        <p:nvPicPr>
          <p:cNvPr id="14340" name="Picture 4" descr="User asking ChatGPT &quot;Can I have GDPR rights, please?&quot;. ChatGPT answers &quot;No!&quot;.">
            <a:extLst>
              <a:ext uri="{FF2B5EF4-FFF2-40B4-BE49-F238E27FC236}">
                <a16:creationId xmlns:a16="http://schemas.microsoft.com/office/drawing/2014/main" id="{2DB0140F-7096-3E03-7822-7589F343D7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1243" y="2047862"/>
            <a:ext cx="6864626" cy="3438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822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4D588E6-2710-F992-7DED-91A320ABBD28}"/>
              </a:ext>
            </a:extLst>
          </p:cNvPr>
          <p:cNvPicPr>
            <a:picLocks noChangeAspect="1"/>
          </p:cNvPicPr>
          <p:nvPr/>
        </p:nvPicPr>
        <p:blipFill>
          <a:blip r:embed="rId2"/>
          <a:srcRect t="8318" b="35443"/>
          <a:stretch/>
        </p:blipFill>
        <p:spPr>
          <a:xfrm>
            <a:off x="20" y="1282"/>
            <a:ext cx="12191980" cy="6856718"/>
          </a:xfrm>
          <a:prstGeom prst="rect">
            <a:avLst/>
          </a:prstGeom>
        </p:spPr>
      </p:pic>
      <p:sp>
        <p:nvSpPr>
          <p:cNvPr id="3" name="ZoneTexte 2">
            <a:extLst>
              <a:ext uri="{FF2B5EF4-FFF2-40B4-BE49-F238E27FC236}">
                <a16:creationId xmlns:a16="http://schemas.microsoft.com/office/drawing/2014/main" id="{735623BD-19E9-2868-3C0B-C30477946C73}"/>
              </a:ext>
            </a:extLst>
          </p:cNvPr>
          <p:cNvSpPr txBox="1"/>
          <p:nvPr/>
        </p:nvSpPr>
        <p:spPr>
          <a:xfrm>
            <a:off x="6722076" y="1905506"/>
            <a:ext cx="4203395" cy="341632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pPr marL="285750" indent="-285750">
              <a:buFont typeface="Arial" panose="020B0604020202020204" pitchFamily="34" charset="0"/>
              <a:buChar char="•"/>
            </a:pPr>
            <a:r>
              <a:rPr lang="fr-FR" sz="2400" dirty="0"/>
              <a:t>Contexte</a:t>
            </a:r>
          </a:p>
          <a:p>
            <a:pPr marL="285750" indent="-285750">
              <a:buFont typeface="Arial" panose="020B0604020202020204" pitchFamily="34" charset="0"/>
              <a:buChar char="•"/>
            </a:pPr>
            <a:r>
              <a:rPr lang="fr-FR" sz="2400" dirty="0"/>
              <a:t>Nomination du DPO</a:t>
            </a:r>
          </a:p>
          <a:p>
            <a:pPr marL="285750" indent="-285750">
              <a:buFont typeface="Arial" panose="020B0604020202020204" pitchFamily="34" charset="0"/>
              <a:buChar char="•"/>
            </a:pPr>
            <a:r>
              <a:rPr lang="fr-FR" sz="2400" dirty="0"/>
              <a:t>Mission et fonction du DPO</a:t>
            </a:r>
          </a:p>
          <a:p>
            <a:pPr marL="285750" indent="-285750">
              <a:buFont typeface="Arial" panose="020B0604020202020204" pitchFamily="34" charset="0"/>
              <a:buChar char="•"/>
            </a:pPr>
            <a:r>
              <a:rPr lang="fr-FR" sz="2400" dirty="0"/>
              <a:t>Information du DPO</a:t>
            </a:r>
          </a:p>
          <a:p>
            <a:pPr marL="285750" indent="-285750">
              <a:buFont typeface="Arial" panose="020B0604020202020204" pitchFamily="34" charset="0"/>
              <a:buChar char="•"/>
            </a:pPr>
            <a:r>
              <a:rPr lang="fr-FR" sz="2400" dirty="0"/>
              <a:t>DPO et NIS 2</a:t>
            </a:r>
          </a:p>
          <a:p>
            <a:pPr marL="285750" indent="-285750">
              <a:buFont typeface="Arial" panose="020B0604020202020204" pitchFamily="34" charset="0"/>
              <a:buChar char="•"/>
            </a:pPr>
            <a:r>
              <a:rPr lang="fr-FR" sz="2400" dirty="0"/>
              <a:t>DPO et IA ACT</a:t>
            </a:r>
          </a:p>
          <a:p>
            <a:pPr marL="285750" indent="-285750">
              <a:buFont typeface="Arial" panose="020B0604020202020204" pitchFamily="34" charset="0"/>
              <a:buChar char="•"/>
            </a:pPr>
            <a:r>
              <a:rPr lang="fr-FR" sz="2400" dirty="0">
                <a:highlight>
                  <a:srgbClr val="FF0000"/>
                </a:highlight>
              </a:rPr>
              <a:t>DPO et lanceurs d’alertes</a:t>
            </a:r>
          </a:p>
          <a:p>
            <a:pPr marL="285750" indent="-285750">
              <a:buFont typeface="Arial" panose="020B0604020202020204" pitchFamily="34" charset="0"/>
              <a:buChar char="•"/>
            </a:pPr>
            <a:r>
              <a:rPr lang="fr-FR" sz="2400" dirty="0"/>
              <a:t>Formation des DPO</a:t>
            </a:r>
          </a:p>
          <a:p>
            <a:pPr marL="285750" indent="-285750">
              <a:buFont typeface="Arial" panose="020B0604020202020204" pitchFamily="34" charset="0"/>
              <a:buChar char="•"/>
            </a:pPr>
            <a:r>
              <a:rPr lang="fr-FR" sz="2400" dirty="0"/>
              <a:t>Certification des DPO</a:t>
            </a:r>
          </a:p>
        </p:txBody>
      </p:sp>
      <p:sp>
        <p:nvSpPr>
          <p:cNvPr id="9" name="Bulle ronde 8">
            <a:extLst>
              <a:ext uri="{FF2B5EF4-FFF2-40B4-BE49-F238E27FC236}">
                <a16:creationId xmlns:a16="http://schemas.microsoft.com/office/drawing/2014/main" id="{2C08FF1D-57FE-EA8D-6A9D-B5052FBC4789}"/>
              </a:ext>
            </a:extLst>
          </p:cNvPr>
          <p:cNvSpPr/>
          <p:nvPr/>
        </p:nvSpPr>
        <p:spPr>
          <a:xfrm>
            <a:off x="252281" y="253027"/>
            <a:ext cx="4203395" cy="2008962"/>
          </a:xfrm>
          <a:prstGeom prst="wedgeEllipseCallout">
            <a:avLst>
              <a:gd name="adj1" fmla="val 50741"/>
              <a:gd name="adj2" fmla="val 12529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Ne dites pas à ma mère que je suis DPO, elle croit que je suis pilote de chasse</a:t>
            </a:r>
          </a:p>
        </p:txBody>
      </p:sp>
      <p:sp>
        <p:nvSpPr>
          <p:cNvPr id="10" name="ZoneTexte 9">
            <a:extLst>
              <a:ext uri="{FF2B5EF4-FFF2-40B4-BE49-F238E27FC236}">
                <a16:creationId xmlns:a16="http://schemas.microsoft.com/office/drawing/2014/main" id="{ACAA856D-2103-549E-FE7F-01DB2D8F4C35}"/>
              </a:ext>
            </a:extLst>
          </p:cNvPr>
          <p:cNvSpPr txBox="1"/>
          <p:nvPr/>
        </p:nvSpPr>
        <p:spPr>
          <a:xfrm>
            <a:off x="7682968" y="1536174"/>
            <a:ext cx="2018501"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fr-FR" dirty="0"/>
              <a:t>MENU DU JOUR </a:t>
            </a:r>
          </a:p>
        </p:txBody>
      </p:sp>
    </p:spTree>
    <p:extLst>
      <p:ext uri="{BB962C8B-B14F-4D97-AF65-F5344CB8AC3E}">
        <p14:creationId xmlns:p14="http://schemas.microsoft.com/office/powerpoint/2010/main" val="3979116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DA62B5C-EEE1-EAE0-4D29-51FFCB7D3834}"/>
              </a:ext>
            </a:extLst>
          </p:cNvPr>
          <p:cNvSpPr txBox="1"/>
          <p:nvPr/>
        </p:nvSpPr>
        <p:spPr>
          <a:xfrm>
            <a:off x="145774" y="615985"/>
            <a:ext cx="11900452" cy="6247864"/>
          </a:xfrm>
          <a:prstGeom prst="rect">
            <a:avLst/>
          </a:prstGeom>
          <a:noFill/>
        </p:spPr>
        <p:txBody>
          <a:bodyPr wrap="square">
            <a:spAutoFit/>
          </a:bodyPr>
          <a:lstStyle/>
          <a:p>
            <a:r>
              <a:rPr lang="en-GB" sz="2000" dirty="0">
                <a:solidFill>
                  <a:schemeClr val="bg1"/>
                </a:solidFill>
              </a:rPr>
              <a:t>The information in this presentation is a service to the general public. Use of this PowerPoint does not in any manner constitute an attorney‐client relationship between the speaker and the user.  While the information during this presentation is about legal issues, it is not intended as legal advice or as a substitute for the particularized advice of your own counsel.  Anyone seeking specific legal advice or assistance should retain an attorney. This presentation could include inaccuracies or typographical errors. The materials in this presentation do not constitute legal advice, do not necessarily reflect the opinions of </a:t>
            </a:r>
            <a:r>
              <a:rPr lang="en-GB" sz="2000" dirty="0" err="1">
                <a:solidFill>
                  <a:schemeClr val="bg1"/>
                </a:solidFill>
              </a:rPr>
              <a:t>anyn</a:t>
            </a:r>
            <a:r>
              <a:rPr lang="en-GB" sz="2000" dirty="0">
                <a:solidFill>
                  <a:schemeClr val="bg1"/>
                </a:solidFill>
              </a:rPr>
              <a:t> company or organisation or any of its employees, and are not guaranteed to be correct, complete, or up‐to‐date. The articles and information are provided as is without warranty of any kind, either express or implied, including but not limited to, the implied warranties of merchantability, fitness for a particular purpose, or non‐infringement. Each individual document published may contain other proprietary notices and copyright information relating to that specific document. I hereby authorizes you to view, store, print, reproduce, copy, and distribute any pages within this presentation for non‐commercial use only.  In consideration of this authorization, you agree that (a) any copy of these documents which you make shall retain all copyright and other proprietary notices contained herein and (b) this page is included with any distribution. Some links may lead to sites that we believe may be useful or informative. These links to third party sites or information are not intended as, and should not be interpreted by you as, constituting or implying our endorsement, sponsorship, or recommendation of the third-party information, products, or services found there. We do not maintain or control these sites and accordingly make no guarantee concerning the accuracy, reliability, or currency of the information found there.</a:t>
            </a:r>
          </a:p>
        </p:txBody>
      </p:sp>
      <p:sp>
        <p:nvSpPr>
          <p:cNvPr id="4" name="ZoneTexte 3">
            <a:extLst>
              <a:ext uri="{FF2B5EF4-FFF2-40B4-BE49-F238E27FC236}">
                <a16:creationId xmlns:a16="http://schemas.microsoft.com/office/drawing/2014/main" id="{348C7211-7380-0EEE-C936-7A5448703543}"/>
              </a:ext>
            </a:extLst>
          </p:cNvPr>
          <p:cNvSpPr txBox="1"/>
          <p:nvPr/>
        </p:nvSpPr>
        <p:spPr>
          <a:xfrm>
            <a:off x="0" y="92765"/>
            <a:ext cx="12192000" cy="523220"/>
          </a:xfrm>
          <a:prstGeom prst="rect">
            <a:avLst/>
          </a:prstGeom>
          <a:noFill/>
        </p:spPr>
        <p:txBody>
          <a:bodyPr wrap="square" rtlCol="0">
            <a:spAutoFit/>
          </a:bodyPr>
          <a:lstStyle/>
          <a:p>
            <a:pPr algn="ctr"/>
            <a:r>
              <a:rPr lang="fr-FR" sz="2800" b="1" dirty="0">
                <a:ln w="22225">
                  <a:solidFill>
                    <a:schemeClr val="accent2"/>
                  </a:solidFill>
                  <a:prstDash val="solid"/>
                </a:ln>
                <a:solidFill>
                  <a:schemeClr val="bg1"/>
                </a:solidFill>
              </a:rPr>
              <a:t>DISCLAIMER – ON N’EST JAMAIS TROP PRUDENT ! </a:t>
            </a:r>
          </a:p>
        </p:txBody>
      </p:sp>
    </p:spTree>
    <p:extLst>
      <p:ext uri="{BB962C8B-B14F-4D97-AF65-F5344CB8AC3E}">
        <p14:creationId xmlns:p14="http://schemas.microsoft.com/office/powerpoint/2010/main" val="1665260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srcRect t="31239" b="31239"/>
          <a:stretch/>
        </p:blipFill>
        <p:spPr>
          <a:xfrm>
            <a:off x="0" y="-7808"/>
            <a:ext cx="12198475" cy="6865808"/>
          </a:xfrm>
          <a:prstGeom prst="rect">
            <a:avLst/>
          </a:prstGeom>
        </p:spPr>
      </p:pic>
      <p:sp>
        <p:nvSpPr>
          <p:cNvPr id="4" name="ZoneTexte 3">
            <a:extLst>
              <a:ext uri="{FF2B5EF4-FFF2-40B4-BE49-F238E27FC236}">
                <a16:creationId xmlns:a16="http://schemas.microsoft.com/office/drawing/2014/main" id="{AB56D493-CE07-2406-D332-E52844C86DFD}"/>
              </a:ext>
            </a:extLst>
          </p:cNvPr>
          <p:cNvSpPr txBox="1"/>
          <p:nvPr/>
        </p:nvSpPr>
        <p:spPr>
          <a:xfrm>
            <a:off x="2677702" y="-7808"/>
            <a:ext cx="7674217" cy="923330"/>
          </a:xfrm>
          <a:prstGeom prst="rect">
            <a:avLst/>
          </a:prstGeom>
          <a:noFill/>
        </p:spPr>
        <p:txBody>
          <a:bodyPr wrap="none" rtlCol="0">
            <a:spAutoFit/>
          </a:bodyPr>
          <a:lstStyle/>
          <a:p>
            <a:r>
              <a:rPr lang="fr-FR" sz="5400" dirty="0"/>
              <a:t>LANCEURS D’ALERTE </a:t>
            </a:r>
          </a:p>
        </p:txBody>
      </p:sp>
      <p:sp>
        <p:nvSpPr>
          <p:cNvPr id="5" name="ZoneTexte 4">
            <a:extLst>
              <a:ext uri="{FF2B5EF4-FFF2-40B4-BE49-F238E27FC236}">
                <a16:creationId xmlns:a16="http://schemas.microsoft.com/office/drawing/2014/main" id="{0B60BE84-B5C0-D768-BD66-BDC10F56AA8C}"/>
              </a:ext>
            </a:extLst>
          </p:cNvPr>
          <p:cNvSpPr txBox="1"/>
          <p:nvPr/>
        </p:nvSpPr>
        <p:spPr>
          <a:xfrm>
            <a:off x="5519854" y="915522"/>
            <a:ext cx="6434253" cy="3416320"/>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pPr marL="571500" indent="-571500">
              <a:buFont typeface="Arial" panose="020B0604020202020204" pitchFamily="34" charset="0"/>
              <a:buChar char="•"/>
            </a:pPr>
            <a:r>
              <a:rPr lang="fr-FR" sz="3600" dirty="0"/>
              <a:t>LES DPO COMME LANCEURS D’ALERTE SI LE RGPD N’EST PAS RESPECTÉ ?</a:t>
            </a:r>
          </a:p>
          <a:p>
            <a:pPr marL="571500" indent="-571500">
              <a:buFont typeface="Arial" panose="020B0604020202020204" pitchFamily="34" charset="0"/>
              <a:buChar char="•"/>
            </a:pPr>
            <a:r>
              <a:rPr lang="fr-FR" sz="3600" dirty="0"/>
              <a:t>QUID DU RÔLE DU DPO ?</a:t>
            </a:r>
          </a:p>
          <a:p>
            <a:pPr marL="571500" indent="-571500">
              <a:buFont typeface="Arial" panose="020B0604020202020204" pitchFamily="34" charset="0"/>
              <a:buChar char="•"/>
            </a:pPr>
            <a:r>
              <a:rPr lang="fr-FR" sz="3600" dirty="0"/>
              <a:t>DPIA OBLIGATOIRE </a:t>
            </a:r>
          </a:p>
        </p:txBody>
      </p:sp>
    </p:spTree>
    <p:extLst>
      <p:ext uri="{BB962C8B-B14F-4D97-AF65-F5344CB8AC3E}">
        <p14:creationId xmlns:p14="http://schemas.microsoft.com/office/powerpoint/2010/main" val="1854437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4D588E6-2710-F992-7DED-91A320ABBD28}"/>
              </a:ext>
            </a:extLst>
          </p:cNvPr>
          <p:cNvPicPr>
            <a:picLocks noChangeAspect="1"/>
          </p:cNvPicPr>
          <p:nvPr/>
        </p:nvPicPr>
        <p:blipFill>
          <a:blip r:embed="rId2"/>
          <a:srcRect t="8318" b="35443"/>
          <a:stretch/>
        </p:blipFill>
        <p:spPr>
          <a:xfrm>
            <a:off x="20" y="1282"/>
            <a:ext cx="12191980" cy="6856718"/>
          </a:xfrm>
          <a:prstGeom prst="rect">
            <a:avLst/>
          </a:prstGeom>
        </p:spPr>
      </p:pic>
      <p:sp>
        <p:nvSpPr>
          <p:cNvPr id="3" name="ZoneTexte 2">
            <a:extLst>
              <a:ext uri="{FF2B5EF4-FFF2-40B4-BE49-F238E27FC236}">
                <a16:creationId xmlns:a16="http://schemas.microsoft.com/office/drawing/2014/main" id="{735623BD-19E9-2868-3C0B-C30477946C73}"/>
              </a:ext>
            </a:extLst>
          </p:cNvPr>
          <p:cNvSpPr txBox="1"/>
          <p:nvPr/>
        </p:nvSpPr>
        <p:spPr>
          <a:xfrm>
            <a:off x="6722076" y="1905506"/>
            <a:ext cx="4203395" cy="341632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pPr marL="285750" indent="-285750">
              <a:buFont typeface="Arial" panose="020B0604020202020204" pitchFamily="34" charset="0"/>
              <a:buChar char="•"/>
            </a:pPr>
            <a:r>
              <a:rPr lang="fr-FR" sz="2400" dirty="0"/>
              <a:t>Contexte</a:t>
            </a:r>
          </a:p>
          <a:p>
            <a:pPr marL="285750" indent="-285750">
              <a:buFont typeface="Arial" panose="020B0604020202020204" pitchFamily="34" charset="0"/>
              <a:buChar char="•"/>
            </a:pPr>
            <a:r>
              <a:rPr lang="fr-FR" sz="2400" dirty="0"/>
              <a:t>Nomination du DPO</a:t>
            </a:r>
          </a:p>
          <a:p>
            <a:pPr marL="285750" indent="-285750">
              <a:buFont typeface="Arial" panose="020B0604020202020204" pitchFamily="34" charset="0"/>
              <a:buChar char="•"/>
            </a:pPr>
            <a:r>
              <a:rPr lang="fr-FR" sz="2400" dirty="0"/>
              <a:t>Mission et fonction du DPO</a:t>
            </a:r>
          </a:p>
          <a:p>
            <a:pPr marL="285750" indent="-285750">
              <a:buFont typeface="Arial" panose="020B0604020202020204" pitchFamily="34" charset="0"/>
              <a:buChar char="•"/>
            </a:pPr>
            <a:r>
              <a:rPr lang="fr-FR" sz="2400" dirty="0"/>
              <a:t>Information du DPO</a:t>
            </a:r>
          </a:p>
          <a:p>
            <a:pPr marL="285750" indent="-285750">
              <a:buFont typeface="Arial" panose="020B0604020202020204" pitchFamily="34" charset="0"/>
              <a:buChar char="•"/>
            </a:pPr>
            <a:r>
              <a:rPr lang="fr-FR" sz="2400" dirty="0"/>
              <a:t>DPO et NIS 2</a:t>
            </a:r>
          </a:p>
          <a:p>
            <a:pPr marL="285750" indent="-285750">
              <a:buFont typeface="Arial" panose="020B0604020202020204" pitchFamily="34" charset="0"/>
              <a:buChar char="•"/>
            </a:pPr>
            <a:r>
              <a:rPr lang="fr-FR" sz="2400" dirty="0"/>
              <a:t>DPO et IA ACT</a:t>
            </a:r>
          </a:p>
          <a:p>
            <a:pPr marL="285750" indent="-285750">
              <a:buFont typeface="Arial" panose="020B0604020202020204" pitchFamily="34" charset="0"/>
              <a:buChar char="•"/>
            </a:pPr>
            <a:r>
              <a:rPr lang="fr-FR" sz="2400" dirty="0"/>
              <a:t>DPO et lanceurs d’alertes</a:t>
            </a:r>
          </a:p>
          <a:p>
            <a:pPr marL="285750" indent="-285750">
              <a:buFont typeface="Arial" panose="020B0604020202020204" pitchFamily="34" charset="0"/>
              <a:buChar char="•"/>
            </a:pPr>
            <a:r>
              <a:rPr lang="fr-FR" sz="2400" dirty="0">
                <a:highlight>
                  <a:srgbClr val="FF0000"/>
                </a:highlight>
              </a:rPr>
              <a:t>Formation des DPO</a:t>
            </a:r>
          </a:p>
          <a:p>
            <a:pPr marL="285750" indent="-285750">
              <a:buFont typeface="Arial" panose="020B0604020202020204" pitchFamily="34" charset="0"/>
              <a:buChar char="•"/>
            </a:pPr>
            <a:r>
              <a:rPr lang="fr-FR" sz="2400" dirty="0"/>
              <a:t>Certification des DPO</a:t>
            </a:r>
          </a:p>
        </p:txBody>
      </p:sp>
      <p:sp>
        <p:nvSpPr>
          <p:cNvPr id="9" name="Bulle ronde 8">
            <a:extLst>
              <a:ext uri="{FF2B5EF4-FFF2-40B4-BE49-F238E27FC236}">
                <a16:creationId xmlns:a16="http://schemas.microsoft.com/office/drawing/2014/main" id="{2C08FF1D-57FE-EA8D-6A9D-B5052FBC4789}"/>
              </a:ext>
            </a:extLst>
          </p:cNvPr>
          <p:cNvSpPr/>
          <p:nvPr/>
        </p:nvSpPr>
        <p:spPr>
          <a:xfrm>
            <a:off x="252281" y="253027"/>
            <a:ext cx="4203395" cy="2008962"/>
          </a:xfrm>
          <a:prstGeom prst="wedgeEllipseCallout">
            <a:avLst>
              <a:gd name="adj1" fmla="val 50741"/>
              <a:gd name="adj2" fmla="val 12529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Ne dites pas à ma mère que je suis DPO, elle croit que je suis pilote de chasse</a:t>
            </a:r>
          </a:p>
        </p:txBody>
      </p:sp>
      <p:sp>
        <p:nvSpPr>
          <p:cNvPr id="10" name="ZoneTexte 9">
            <a:extLst>
              <a:ext uri="{FF2B5EF4-FFF2-40B4-BE49-F238E27FC236}">
                <a16:creationId xmlns:a16="http://schemas.microsoft.com/office/drawing/2014/main" id="{ACAA856D-2103-549E-FE7F-01DB2D8F4C35}"/>
              </a:ext>
            </a:extLst>
          </p:cNvPr>
          <p:cNvSpPr txBox="1"/>
          <p:nvPr/>
        </p:nvSpPr>
        <p:spPr>
          <a:xfrm>
            <a:off x="7682968" y="1536174"/>
            <a:ext cx="2018501"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fr-FR" dirty="0"/>
              <a:t>MENU DU JOUR </a:t>
            </a:r>
          </a:p>
        </p:txBody>
      </p:sp>
    </p:spTree>
    <p:extLst>
      <p:ext uri="{BB962C8B-B14F-4D97-AF65-F5344CB8AC3E}">
        <p14:creationId xmlns:p14="http://schemas.microsoft.com/office/powerpoint/2010/main" val="21690095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descr="Une image contenant texte, Police, capture d’écran, document&#10;&#10;Description générée automatiquement">
            <a:extLst>
              <a:ext uri="{FF2B5EF4-FFF2-40B4-BE49-F238E27FC236}">
                <a16:creationId xmlns:a16="http://schemas.microsoft.com/office/drawing/2014/main" id="{B453BD11-AD70-3BE2-8F94-84CCF3D18181}"/>
              </a:ext>
            </a:extLst>
          </p:cNvPr>
          <p:cNvPicPr>
            <a:picLocks noChangeAspect="1"/>
          </p:cNvPicPr>
          <p:nvPr/>
        </p:nvPicPr>
        <p:blipFill>
          <a:blip r:embed="rId2"/>
          <a:stretch>
            <a:fillRect/>
          </a:stretch>
        </p:blipFill>
        <p:spPr>
          <a:xfrm>
            <a:off x="643467" y="1493351"/>
            <a:ext cx="10905066" cy="3871296"/>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13781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4D588E6-2710-F992-7DED-91A320ABBD28}"/>
              </a:ext>
            </a:extLst>
          </p:cNvPr>
          <p:cNvPicPr>
            <a:picLocks noChangeAspect="1"/>
          </p:cNvPicPr>
          <p:nvPr/>
        </p:nvPicPr>
        <p:blipFill>
          <a:blip r:embed="rId2"/>
          <a:srcRect t="8318" b="35443"/>
          <a:stretch/>
        </p:blipFill>
        <p:spPr>
          <a:xfrm>
            <a:off x="20" y="1282"/>
            <a:ext cx="12191980" cy="6856718"/>
          </a:xfrm>
          <a:prstGeom prst="rect">
            <a:avLst/>
          </a:prstGeom>
        </p:spPr>
      </p:pic>
      <p:sp>
        <p:nvSpPr>
          <p:cNvPr id="3" name="ZoneTexte 2">
            <a:extLst>
              <a:ext uri="{FF2B5EF4-FFF2-40B4-BE49-F238E27FC236}">
                <a16:creationId xmlns:a16="http://schemas.microsoft.com/office/drawing/2014/main" id="{735623BD-19E9-2868-3C0B-C30477946C73}"/>
              </a:ext>
            </a:extLst>
          </p:cNvPr>
          <p:cNvSpPr txBox="1"/>
          <p:nvPr/>
        </p:nvSpPr>
        <p:spPr>
          <a:xfrm>
            <a:off x="6722076" y="1905506"/>
            <a:ext cx="4203395" cy="341632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pPr marL="285750" indent="-285750">
              <a:buFont typeface="Arial" panose="020B0604020202020204" pitchFamily="34" charset="0"/>
              <a:buChar char="•"/>
            </a:pPr>
            <a:r>
              <a:rPr lang="fr-FR" sz="2400" dirty="0"/>
              <a:t>Contexte</a:t>
            </a:r>
          </a:p>
          <a:p>
            <a:pPr marL="285750" indent="-285750">
              <a:buFont typeface="Arial" panose="020B0604020202020204" pitchFamily="34" charset="0"/>
              <a:buChar char="•"/>
            </a:pPr>
            <a:r>
              <a:rPr lang="fr-FR" sz="2400" dirty="0"/>
              <a:t>Nomination du DPO</a:t>
            </a:r>
          </a:p>
          <a:p>
            <a:pPr marL="285750" indent="-285750">
              <a:buFont typeface="Arial" panose="020B0604020202020204" pitchFamily="34" charset="0"/>
              <a:buChar char="•"/>
            </a:pPr>
            <a:r>
              <a:rPr lang="fr-FR" sz="2400" dirty="0"/>
              <a:t>Mission et fonction du DPO</a:t>
            </a:r>
          </a:p>
          <a:p>
            <a:pPr marL="285750" indent="-285750">
              <a:buFont typeface="Arial" panose="020B0604020202020204" pitchFamily="34" charset="0"/>
              <a:buChar char="•"/>
            </a:pPr>
            <a:r>
              <a:rPr lang="fr-FR" sz="2400" dirty="0"/>
              <a:t>Information du DPO</a:t>
            </a:r>
          </a:p>
          <a:p>
            <a:pPr marL="285750" indent="-285750">
              <a:buFont typeface="Arial" panose="020B0604020202020204" pitchFamily="34" charset="0"/>
              <a:buChar char="•"/>
            </a:pPr>
            <a:r>
              <a:rPr lang="fr-FR" sz="2400" dirty="0"/>
              <a:t>DPO et NIS 2</a:t>
            </a:r>
          </a:p>
          <a:p>
            <a:pPr marL="285750" indent="-285750">
              <a:buFont typeface="Arial" panose="020B0604020202020204" pitchFamily="34" charset="0"/>
              <a:buChar char="•"/>
            </a:pPr>
            <a:r>
              <a:rPr lang="fr-FR" sz="2400" dirty="0"/>
              <a:t>DPO et IA ACT</a:t>
            </a:r>
          </a:p>
          <a:p>
            <a:pPr marL="285750" indent="-285750">
              <a:buFont typeface="Arial" panose="020B0604020202020204" pitchFamily="34" charset="0"/>
              <a:buChar char="•"/>
            </a:pPr>
            <a:r>
              <a:rPr lang="fr-FR" sz="2400" dirty="0"/>
              <a:t>DPO et lanceurs d’alertes</a:t>
            </a:r>
          </a:p>
          <a:p>
            <a:pPr marL="285750" indent="-285750">
              <a:buFont typeface="Arial" panose="020B0604020202020204" pitchFamily="34" charset="0"/>
              <a:buChar char="•"/>
            </a:pPr>
            <a:r>
              <a:rPr lang="fr-FR" sz="2400" dirty="0"/>
              <a:t>Formation des DPO</a:t>
            </a:r>
          </a:p>
          <a:p>
            <a:pPr marL="285750" indent="-285750">
              <a:buFont typeface="Arial" panose="020B0604020202020204" pitchFamily="34" charset="0"/>
              <a:buChar char="•"/>
            </a:pPr>
            <a:r>
              <a:rPr lang="fr-FR" sz="2400" dirty="0">
                <a:highlight>
                  <a:srgbClr val="FF0000"/>
                </a:highlight>
              </a:rPr>
              <a:t>Certification des DPO</a:t>
            </a:r>
          </a:p>
        </p:txBody>
      </p:sp>
      <p:sp>
        <p:nvSpPr>
          <p:cNvPr id="9" name="Bulle ronde 8">
            <a:extLst>
              <a:ext uri="{FF2B5EF4-FFF2-40B4-BE49-F238E27FC236}">
                <a16:creationId xmlns:a16="http://schemas.microsoft.com/office/drawing/2014/main" id="{2C08FF1D-57FE-EA8D-6A9D-B5052FBC4789}"/>
              </a:ext>
            </a:extLst>
          </p:cNvPr>
          <p:cNvSpPr/>
          <p:nvPr/>
        </p:nvSpPr>
        <p:spPr>
          <a:xfrm>
            <a:off x="252281" y="253027"/>
            <a:ext cx="4203395" cy="2008962"/>
          </a:xfrm>
          <a:prstGeom prst="wedgeEllipseCallout">
            <a:avLst>
              <a:gd name="adj1" fmla="val 50741"/>
              <a:gd name="adj2" fmla="val 12529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Ne dites pas à ma mère que je suis DPO, elle croit que je suis pilote de chasse</a:t>
            </a:r>
          </a:p>
        </p:txBody>
      </p:sp>
      <p:sp>
        <p:nvSpPr>
          <p:cNvPr id="10" name="ZoneTexte 9">
            <a:extLst>
              <a:ext uri="{FF2B5EF4-FFF2-40B4-BE49-F238E27FC236}">
                <a16:creationId xmlns:a16="http://schemas.microsoft.com/office/drawing/2014/main" id="{ACAA856D-2103-549E-FE7F-01DB2D8F4C35}"/>
              </a:ext>
            </a:extLst>
          </p:cNvPr>
          <p:cNvSpPr txBox="1"/>
          <p:nvPr/>
        </p:nvSpPr>
        <p:spPr>
          <a:xfrm>
            <a:off x="7682968" y="1536174"/>
            <a:ext cx="2018501"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fr-FR" dirty="0"/>
              <a:t>MENU DU JOUR </a:t>
            </a:r>
          </a:p>
        </p:txBody>
      </p:sp>
    </p:spTree>
    <p:extLst>
      <p:ext uri="{BB962C8B-B14F-4D97-AF65-F5344CB8AC3E}">
        <p14:creationId xmlns:p14="http://schemas.microsoft.com/office/powerpoint/2010/main" val="725896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1" y="912260"/>
            <a:ext cx="380905" cy="47613"/>
          </a:xfrm>
          <a:prstGeom prst="rect">
            <a:avLst/>
          </a:prstGeom>
        </p:spPr>
      </p:pic>
      <p:sp>
        <p:nvSpPr>
          <p:cNvPr id="3" name="Object 2"/>
          <p:cNvSpPr/>
          <p:nvPr/>
        </p:nvSpPr>
        <p:spPr>
          <a:xfrm>
            <a:off x="476131" y="399801"/>
            <a:ext cx="12188952" cy="365579"/>
          </a:xfrm>
          <a:prstGeom prst="rect">
            <a:avLst/>
          </a:prstGeom>
          <a:noFill/>
        </p:spPr>
        <p:txBody>
          <a:bodyPr wrap="square" lIns="0" tIns="0" rIns="0" bIns="0" rtlCol="0" anchor="t"/>
          <a:lstStyle/>
          <a:p>
            <a:pPr algn="l">
              <a:lnSpc>
                <a:spcPts val="2879"/>
              </a:lnSpc>
              <a:buNone/>
            </a:pPr>
            <a:r>
              <a:rPr lang="en-US" sz="2531" kern="0" spc="101" dirty="0">
                <a:solidFill>
                  <a:srgbClr val="000000">
                    <a:alpha val="80000"/>
                  </a:srgbClr>
                </a:solidFill>
                <a:latin typeface="Roboto Slab" pitchFamily="34" charset="0"/>
                <a:ea typeface="Roboto Slab" pitchFamily="34" charset="-122"/>
                <a:cs typeface="Roboto Slab" pitchFamily="34" charset="-120"/>
              </a:rPr>
              <a:t>UN RÊVE LES DPO CERTIFIÉS PAR L’APD ?</a:t>
            </a:r>
            <a:endParaRPr lang="en-US" dirty="0"/>
          </a:p>
        </p:txBody>
      </p:sp>
      <p:pic>
        <p:nvPicPr>
          <p:cNvPr id="10" name="Object 2" descr="preencoded.png">
            <a:extLst>
              <a:ext uri="{FF2B5EF4-FFF2-40B4-BE49-F238E27FC236}">
                <a16:creationId xmlns:a16="http://schemas.microsoft.com/office/drawing/2014/main" id="{2606146F-EB43-56D5-D8DE-C6661D132AD0}"/>
              </a:ext>
            </a:extLst>
          </p:cNvPr>
          <p:cNvPicPr>
            <a:picLocks noChangeAspect="1"/>
          </p:cNvPicPr>
          <p:nvPr/>
        </p:nvPicPr>
        <p:blipFill>
          <a:blip r:embed="rId5"/>
          <a:srcRect l="4275" r="4275"/>
          <a:stretch/>
        </p:blipFill>
        <p:spPr>
          <a:xfrm>
            <a:off x="1026104" y="1378225"/>
            <a:ext cx="3055290" cy="5011451"/>
          </a:xfrm>
          <a:prstGeom prst="rect">
            <a:avLst/>
          </a:prstGeom>
        </p:spPr>
      </p:pic>
      <p:pic>
        <p:nvPicPr>
          <p:cNvPr id="6" name="Image 5" descr="Une image contenant texte, Police, logo, Marque&#10;&#10;Description générée automatiquement">
            <a:extLst>
              <a:ext uri="{FF2B5EF4-FFF2-40B4-BE49-F238E27FC236}">
                <a16:creationId xmlns:a16="http://schemas.microsoft.com/office/drawing/2014/main" id="{7DB3D33A-8AEC-B1B4-1F89-BCFA8A08A75D}"/>
              </a:ext>
            </a:extLst>
          </p:cNvPr>
          <p:cNvPicPr>
            <a:picLocks noChangeAspect="1"/>
          </p:cNvPicPr>
          <p:nvPr/>
        </p:nvPicPr>
        <p:blipFill>
          <a:blip r:embed="rId6"/>
          <a:stretch>
            <a:fillRect/>
          </a:stretch>
        </p:blipFill>
        <p:spPr>
          <a:xfrm>
            <a:off x="5515920" y="2116782"/>
            <a:ext cx="4986428" cy="262443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Object 2"/>
          <p:cNvSpPr/>
          <p:nvPr/>
        </p:nvSpPr>
        <p:spPr>
          <a:xfrm>
            <a:off x="4652127" y="1058754"/>
            <a:ext cx="7192749" cy="2665509"/>
          </a:xfrm>
          <a:prstGeom prst="rect">
            <a:avLst/>
          </a:prstGeom>
        </p:spPr>
        <p:txBody>
          <a:bodyPr vert="horz" lIns="91440" tIns="45720" rIns="91440" bIns="45720" rtlCol="0" anchor="b">
            <a:normAutofit/>
          </a:bodyPr>
          <a:lstStyle/>
          <a:p>
            <a:pPr algn="ctr">
              <a:lnSpc>
                <a:spcPct val="90000"/>
              </a:lnSpc>
              <a:spcBef>
                <a:spcPct val="0"/>
              </a:spcBef>
              <a:spcAft>
                <a:spcPts val="600"/>
              </a:spcAft>
            </a:pPr>
            <a:endParaRPr lang="en-US" sz="4000" dirty="0">
              <a:solidFill>
                <a:schemeClr val="bg1"/>
              </a:solidFill>
              <a:latin typeface="+mj-lt"/>
              <a:ea typeface="+mj-ea"/>
              <a:cs typeface="+mj-cs"/>
            </a:endParaRPr>
          </a:p>
          <a:p>
            <a:pPr algn="ctr">
              <a:lnSpc>
                <a:spcPct val="90000"/>
              </a:lnSpc>
              <a:spcBef>
                <a:spcPct val="0"/>
              </a:spcBef>
              <a:spcAft>
                <a:spcPts val="600"/>
              </a:spcAft>
            </a:pPr>
            <a:r>
              <a:rPr lang="en-US" sz="4000" dirty="0">
                <a:solidFill>
                  <a:schemeClr val="bg1"/>
                </a:solidFill>
                <a:latin typeface="+mj-lt"/>
                <a:ea typeface="+mj-ea"/>
                <a:cs typeface="+mj-cs"/>
              </a:rPr>
              <a:t>J’AI 125 MANDATS DE DPO !</a:t>
            </a:r>
          </a:p>
          <a:p>
            <a:pPr algn="ctr">
              <a:lnSpc>
                <a:spcPct val="90000"/>
              </a:lnSpc>
              <a:spcBef>
                <a:spcPct val="0"/>
              </a:spcBef>
              <a:spcAft>
                <a:spcPts val="600"/>
              </a:spcAft>
            </a:pPr>
            <a:endParaRPr lang="en-US" sz="4000" dirty="0">
              <a:solidFill>
                <a:schemeClr val="bg1"/>
              </a:solidFill>
              <a:latin typeface="+mj-lt"/>
              <a:ea typeface="+mj-ea"/>
              <a:cs typeface="+mj-cs"/>
            </a:endParaRPr>
          </a:p>
          <a:p>
            <a:pPr algn="ctr">
              <a:lnSpc>
                <a:spcPct val="90000"/>
              </a:lnSpc>
              <a:spcBef>
                <a:spcPct val="0"/>
              </a:spcBef>
              <a:spcAft>
                <a:spcPts val="600"/>
              </a:spcAft>
            </a:pPr>
            <a:r>
              <a:rPr lang="en-US" sz="4000" dirty="0">
                <a:solidFill>
                  <a:schemeClr val="bg1"/>
                </a:solidFill>
                <a:latin typeface="+mj-lt"/>
                <a:ea typeface="+mj-ea"/>
                <a:cs typeface="+mj-cs"/>
              </a:rPr>
              <a:t>SÉRIEUSEMENT ? </a:t>
            </a:r>
          </a:p>
        </p:txBody>
      </p:sp>
      <p:pic>
        <p:nvPicPr>
          <p:cNvPr id="8" name="Object 5" descr="preencoded.png">
            <a:extLst>
              <a:ext uri="{FF2B5EF4-FFF2-40B4-BE49-F238E27FC236}">
                <a16:creationId xmlns:a16="http://schemas.microsoft.com/office/drawing/2014/main" id="{C3FABAE4-F0C5-880D-8661-22CB135E5396}"/>
              </a:ext>
            </a:extLst>
          </p:cNvPr>
          <p:cNvPicPr>
            <a:picLocks noChangeAspect="1"/>
          </p:cNvPicPr>
          <p:nvPr/>
        </p:nvPicPr>
        <p:blipFill rotWithShape="1">
          <a:blip r:embed="rId3"/>
          <a:srcRect r="579"/>
          <a:stretch/>
        </p:blipFill>
        <p:spPr>
          <a:xfrm>
            <a:off x="1" y="10"/>
            <a:ext cx="455121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1" y="912260"/>
            <a:ext cx="380905" cy="47613"/>
          </a:xfrm>
          <a:prstGeom prst="rect">
            <a:avLst/>
          </a:prstGeom>
        </p:spPr>
      </p:pic>
      <p:sp>
        <p:nvSpPr>
          <p:cNvPr id="5" name="Object 4"/>
          <p:cNvSpPr/>
          <p:nvPr/>
        </p:nvSpPr>
        <p:spPr>
          <a:xfrm>
            <a:off x="8850366" y="2005761"/>
            <a:ext cx="3024478" cy="450093"/>
          </a:xfrm>
          <a:prstGeom prst="rect">
            <a:avLst/>
          </a:prstGeom>
          <a:noFill/>
        </p:spPr>
        <p:txBody>
          <a:bodyPr wrap="square" lIns="0" tIns="0" rIns="0" bIns="0" rtlCol="0" anchor="t"/>
          <a:lstStyle/>
          <a:p>
            <a:pPr algn="ctr">
              <a:lnSpc>
                <a:spcPts val="3546"/>
              </a:lnSpc>
              <a:buNone/>
            </a:pPr>
            <a:r>
              <a:rPr lang="en-US" sz="2625" b="1" kern="0" spc="263" dirty="0">
                <a:solidFill>
                  <a:srgbClr val="000000">
                    <a:alpha val="80000"/>
                  </a:srgbClr>
                </a:solidFill>
                <a:latin typeface="Roboto" pitchFamily="34" charset="0"/>
                <a:ea typeface="Roboto" pitchFamily="34" charset="-122"/>
                <a:cs typeface="Roboto" pitchFamily="34" charset="-120"/>
              </a:rPr>
              <a:t>UN RÊVE </a:t>
            </a:r>
          </a:p>
          <a:p>
            <a:pPr algn="ctr">
              <a:lnSpc>
                <a:spcPts val="3546"/>
              </a:lnSpc>
              <a:buNone/>
            </a:pPr>
            <a:endParaRPr lang="en-US" sz="2625" b="1" kern="0" spc="263" dirty="0">
              <a:solidFill>
                <a:srgbClr val="000000">
                  <a:alpha val="80000"/>
                </a:srgbClr>
              </a:solidFill>
              <a:latin typeface="Roboto" pitchFamily="34" charset="0"/>
              <a:ea typeface="Roboto" pitchFamily="34" charset="-122"/>
              <a:cs typeface="Roboto" pitchFamily="34" charset="-120"/>
            </a:endParaRPr>
          </a:p>
          <a:p>
            <a:pPr algn="ctr">
              <a:lnSpc>
                <a:spcPts val="3546"/>
              </a:lnSpc>
              <a:buNone/>
            </a:pPr>
            <a:r>
              <a:rPr lang="en-US" sz="2625" b="1" kern="0" spc="263" dirty="0">
                <a:solidFill>
                  <a:srgbClr val="000000">
                    <a:alpha val="80000"/>
                  </a:srgbClr>
                </a:solidFill>
                <a:latin typeface="Roboto" pitchFamily="34" charset="0"/>
                <a:ea typeface="Roboto" pitchFamily="34" charset="-122"/>
                <a:cs typeface="Roboto" pitchFamily="34" charset="-120"/>
              </a:rPr>
              <a:t>UNE CERTIFICATION COMME LES NORMES ISO  </a:t>
            </a:r>
            <a:endParaRPr lang="en-US" dirty="0"/>
          </a:p>
        </p:txBody>
      </p:sp>
      <p:pic>
        <p:nvPicPr>
          <p:cNvPr id="7170" name="Picture 2" descr="Cartoon GDPR Compliance - TeachPrivacy GDPR Training 02 medium">
            <a:extLst>
              <a:ext uri="{FF2B5EF4-FFF2-40B4-BE49-F238E27FC236}">
                <a16:creationId xmlns:a16="http://schemas.microsoft.com/office/drawing/2014/main" id="{A2145DF0-E48B-B118-3000-871FC962CC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91978"/>
            <a:ext cx="8677372" cy="5474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9589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0"/>
            <a:ext cx="12198475" cy="6865808"/>
          </a:xfrm>
          <a:prstGeom prst="rect">
            <a:avLst/>
          </a:prstGeom>
          <a:solidFill>
            <a:srgbClr val="5DA6B5"/>
          </a:solidFill>
        </p:spPr>
        <p:txBody>
          <a:bodyPr/>
          <a:lstStyle/>
          <a:p>
            <a:endParaRPr lang="fr-FR"/>
          </a:p>
        </p:txBody>
      </p:sp>
      <p:pic>
        <p:nvPicPr>
          <p:cNvPr id="3" name="Object 2" descr="preencoded.png"/>
          <p:cNvPicPr>
            <a:picLocks noChangeAspect="1"/>
          </p:cNvPicPr>
          <p:nvPr/>
        </p:nvPicPr>
        <p:blipFill>
          <a:blip r:embed="rId3"/>
          <a:srcRect t="26062" b="26062"/>
          <a:stretch/>
        </p:blipFill>
        <p:spPr>
          <a:xfrm>
            <a:off x="0" y="0"/>
            <a:ext cx="12198475" cy="6865808"/>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D447750D-9135-861E-8866-80A0132810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8048" y="0"/>
            <a:ext cx="1159033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DB1B11B-3A97-B34E-CB51-D1883A38C386}"/>
              </a:ext>
            </a:extLst>
          </p:cNvPr>
          <p:cNvSpPr/>
          <p:nvPr/>
        </p:nvSpPr>
        <p:spPr>
          <a:xfrm>
            <a:off x="5564029" y="463504"/>
            <a:ext cx="6484079" cy="2585323"/>
          </a:xfrm>
          <a:prstGeom prst="rect">
            <a:avLst/>
          </a:prstGeom>
          <a:noFill/>
        </p:spPr>
        <p:txBody>
          <a:bodyPr wrap="square" lIns="91440" tIns="45720" rIns="91440" bIns="45720">
            <a:spAutoFit/>
          </a:bodyPr>
          <a:lstStyle/>
          <a:p>
            <a:pPr algn="ctr"/>
            <a:r>
              <a:rPr lang="fr-FR" sz="5400" b="1" cap="none" spc="0" dirty="0">
                <a:ln w="22225">
                  <a:solidFill>
                    <a:schemeClr val="accent2"/>
                  </a:solidFill>
                  <a:prstDash val="solid"/>
                </a:ln>
                <a:solidFill>
                  <a:schemeClr val="accent2">
                    <a:lumMod val="40000"/>
                    <a:lumOff val="60000"/>
                  </a:schemeClr>
                </a:solidFill>
                <a:effectLst/>
              </a:rPr>
              <a:t>GDPR IS </a:t>
            </a:r>
          </a:p>
          <a:p>
            <a:pPr algn="ctr"/>
            <a:r>
              <a:rPr lang="fr-FR" sz="5400" b="1" cap="none" spc="0" dirty="0">
                <a:ln w="22225">
                  <a:solidFill>
                    <a:schemeClr val="accent2"/>
                  </a:solidFill>
                  <a:prstDash val="solid"/>
                </a:ln>
                <a:solidFill>
                  <a:schemeClr val="accent2">
                    <a:lumMod val="40000"/>
                    <a:lumOff val="60000"/>
                  </a:schemeClr>
                </a:solidFill>
                <a:effectLst/>
              </a:rPr>
              <a:t>A NEVER ENDING STORY !</a:t>
            </a:r>
          </a:p>
        </p:txBody>
      </p:sp>
      <p:pic>
        <p:nvPicPr>
          <p:cNvPr id="5" name="thank you.mp4">
            <a:hlinkClick r:id="" action="ppaction://media"/>
            <a:extLst>
              <a:ext uri="{FF2B5EF4-FFF2-40B4-BE49-F238E27FC236}">
                <a16:creationId xmlns:a16="http://schemas.microsoft.com/office/drawing/2014/main" id="{85EC1872-F317-F9FD-6E59-60E69728421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20138" y="3048827"/>
            <a:ext cx="6771862" cy="3809173"/>
          </a:xfrm>
          <a:prstGeom prst="rect">
            <a:avLst/>
          </a:prstGeom>
        </p:spPr>
      </p:pic>
    </p:spTree>
    <p:extLst>
      <p:ext uri="{BB962C8B-B14F-4D97-AF65-F5344CB8AC3E}">
        <p14:creationId xmlns:p14="http://schemas.microsoft.com/office/powerpoint/2010/main" val="271936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_preview_h264.mp4">
            <a:hlinkClick r:id="" action="ppaction://media"/>
            <a:extLst>
              <a:ext uri="{FF2B5EF4-FFF2-40B4-BE49-F238E27FC236}">
                <a16:creationId xmlns:a16="http://schemas.microsoft.com/office/drawing/2014/main" id="{A30210C5-E7FC-4B25-E613-4A5546061E8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6758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descr="Une image contenant texte, capture d’écran, Police, nombre&#10;&#10;Description générée automatiquement">
            <a:extLst>
              <a:ext uri="{FF2B5EF4-FFF2-40B4-BE49-F238E27FC236}">
                <a16:creationId xmlns:a16="http://schemas.microsoft.com/office/drawing/2014/main" id="{A7FF4A3C-5D75-2750-1AC9-8334FAFEED7B}"/>
              </a:ext>
            </a:extLst>
          </p:cNvPr>
          <p:cNvPicPr>
            <a:picLocks noChangeAspect="1"/>
          </p:cNvPicPr>
          <p:nvPr/>
        </p:nvPicPr>
        <p:blipFill>
          <a:blip r:embed="rId2"/>
          <a:stretch>
            <a:fillRect/>
          </a:stretch>
        </p:blipFill>
        <p:spPr>
          <a:xfrm>
            <a:off x="6253239" y="2946001"/>
            <a:ext cx="5554894" cy="3415071"/>
          </a:xfrm>
          <a:prstGeom prst="rect">
            <a:avLst/>
          </a:prstGeom>
          <a:ln w="88900" cap="sq" cmpd="thickThin">
            <a:solidFill>
              <a:srgbClr val="000000"/>
            </a:solidFill>
            <a:prstDash val="solid"/>
            <a:miter lim="800000"/>
          </a:ln>
          <a:effectLst>
            <a:outerShdw blurRad="50800" dist="294752" dir="2700000" algn="tl" rotWithShape="0">
              <a:prstClr val="black">
                <a:alpha val="40000"/>
              </a:prstClr>
            </a:outerShdw>
          </a:effectLst>
        </p:spPr>
      </p:pic>
      <p:pic>
        <p:nvPicPr>
          <p:cNvPr id="25" name="Image 24" descr="Une image contenant texte, capture d’écran, Police&#10;&#10;Description générée automatiquement">
            <a:extLst>
              <a:ext uri="{FF2B5EF4-FFF2-40B4-BE49-F238E27FC236}">
                <a16:creationId xmlns:a16="http://schemas.microsoft.com/office/drawing/2014/main" id="{5C356BA6-29D2-E225-93FE-A946F07A3622}"/>
              </a:ext>
            </a:extLst>
          </p:cNvPr>
          <p:cNvPicPr>
            <a:picLocks noChangeAspect="1"/>
          </p:cNvPicPr>
          <p:nvPr/>
        </p:nvPicPr>
        <p:blipFill>
          <a:blip r:embed="rId3"/>
          <a:stretch>
            <a:fillRect/>
          </a:stretch>
        </p:blipFill>
        <p:spPr>
          <a:xfrm>
            <a:off x="383867" y="453523"/>
            <a:ext cx="5329494" cy="2975477"/>
          </a:xfrm>
          <a:prstGeom prst="rect">
            <a:avLst/>
          </a:prstGeom>
          <a:ln w="88900" cap="sq" cmpd="thickThin">
            <a:solidFill>
              <a:srgbClr val="000000"/>
            </a:solidFill>
            <a:prstDash val="solid"/>
            <a:miter lim="800000"/>
          </a:ln>
          <a:effectLst>
            <a:outerShdw blurRad="50800" dist="356207" dir="2700000" algn="tl" rotWithShape="0">
              <a:prstClr val="black">
                <a:alpha val="40000"/>
              </a:prstClr>
            </a:outerShdw>
          </a:effectLst>
        </p:spPr>
      </p:pic>
    </p:spTree>
    <p:extLst>
      <p:ext uri="{BB962C8B-B14F-4D97-AF65-F5344CB8AC3E}">
        <p14:creationId xmlns:p14="http://schemas.microsoft.com/office/powerpoint/2010/main" val="2678972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DACDD41-4EE6-F5B8-15C1-D1D6B73A0B21}"/>
              </a:ext>
            </a:extLst>
          </p:cNvPr>
          <p:cNvSpPr txBox="1"/>
          <p:nvPr/>
        </p:nvSpPr>
        <p:spPr>
          <a:xfrm>
            <a:off x="51619" y="197346"/>
            <a:ext cx="12088761" cy="6463308"/>
          </a:xfrm>
          <a:prstGeom prst="rect">
            <a:avLst/>
          </a:prstGeom>
          <a:noFill/>
        </p:spPr>
        <p:txBody>
          <a:bodyPr wrap="square">
            <a:spAutoFit/>
          </a:bodyPr>
          <a:lstStyle/>
          <a:p>
            <a:pPr marL="285750" indent="-285750">
              <a:buFont typeface="Arial" panose="020B0604020202020204" pitchFamily="34" charset="0"/>
              <a:buChar char="•"/>
            </a:pPr>
            <a:r>
              <a:rPr lang="fr-BE" dirty="0">
                <a:effectLst/>
                <a:latin typeface="Stix Two Text" pitchFamily="2" charset="0"/>
              </a:rPr>
              <a:t>« Le gouvernement fédéral n’a rien initié et nous n’avons entamé aucune démarche pour négocier un accord de coopération avec la Région flamande », confirme Mathieu Michel (MR), secrétaire d’Etat à la Vie privée. « La Flandre a donc agi en décidant de bypasser l’Etat pour demander la reconnaissance de la VTC. Nous ne pouvons pas l’en empêcher. Nous attendons à présent la réaction de la Commission.. »</a:t>
            </a:r>
          </a:p>
          <a:p>
            <a:pPr marL="285750" indent="-285750">
              <a:buFont typeface="Arial" panose="020B0604020202020204" pitchFamily="34" charset="0"/>
              <a:buChar char="•"/>
            </a:pPr>
            <a:r>
              <a:rPr lang="fr-BE" dirty="0">
                <a:effectLst/>
                <a:latin typeface="Stix Two Text" pitchFamily="2" charset="0"/>
              </a:rPr>
              <a:t>la Cour constitutionnelle le 23 mars 2023 dans un arrêt</a:t>
            </a:r>
            <a:r>
              <a:rPr lang="fr-BE" dirty="0">
                <a:latin typeface="Stix Two Text" pitchFamily="2" charset="0"/>
              </a:rPr>
              <a:t> b</a:t>
            </a:r>
            <a:r>
              <a:rPr lang="fr-BE" dirty="0">
                <a:effectLst/>
                <a:latin typeface="Stix Two Text" pitchFamily="2" charset="0"/>
              </a:rPr>
              <a:t>aptisé « Arrêt VTC », indiquait clairement que le gouvernement flamand devait obligatoirement passer par l’APD pour adopter ses textes. </a:t>
            </a:r>
          </a:p>
          <a:p>
            <a:pPr marL="285750" indent="-285750">
              <a:buFont typeface="Arial" panose="020B0604020202020204" pitchFamily="34" charset="0"/>
              <a:buChar char="•"/>
            </a:pPr>
            <a:r>
              <a:rPr lang="fr-BE" dirty="0">
                <a:effectLst/>
                <a:latin typeface="Stix Two Text" pitchFamily="2" charset="0"/>
              </a:rPr>
              <a:t>demande de notification adressée, sans concertation, à la Commission, via Matthias de Moor, le représentant permanent de la Flandre auprès de l’Union européenne.</a:t>
            </a:r>
          </a:p>
          <a:p>
            <a:pPr marL="285750" indent="-285750">
              <a:buFont typeface="Arial" panose="020B0604020202020204" pitchFamily="34" charset="0"/>
              <a:buChar char="•"/>
            </a:pPr>
            <a:r>
              <a:rPr lang="fr-BE" dirty="0">
                <a:effectLst/>
                <a:latin typeface="Stix Two Text" pitchFamily="2" charset="0"/>
              </a:rPr>
              <a:t>« Mais il ne suffit pas d’envoyer une lettre à en-tête à la Commission pour se décréter compétent », relève Elise Degrave. </a:t>
            </a:r>
          </a:p>
          <a:p>
            <a:pPr marL="285750" indent="-285750">
              <a:buFont typeface="Arial" panose="020B0604020202020204" pitchFamily="34" charset="0"/>
              <a:buChar char="•"/>
            </a:pPr>
            <a:r>
              <a:rPr lang="fr-BE" dirty="0">
                <a:effectLst/>
                <a:latin typeface="Stix Two Text" pitchFamily="2" charset="0"/>
              </a:rPr>
              <a:t>Confirmation à l’</a:t>
            </a:r>
            <a:r>
              <a:rPr lang="fr-BE" dirty="0" err="1">
                <a:effectLst/>
                <a:latin typeface="Stix Two Text" pitchFamily="2" charset="0"/>
              </a:rPr>
              <a:t>European</a:t>
            </a:r>
            <a:r>
              <a:rPr lang="fr-BE" dirty="0">
                <a:effectLst/>
                <a:latin typeface="Stix Two Text" pitchFamily="2" charset="0"/>
              </a:rPr>
              <a:t> Data Protection </a:t>
            </a:r>
            <a:r>
              <a:rPr lang="fr-BE" dirty="0" err="1">
                <a:effectLst/>
                <a:latin typeface="Stix Two Text" pitchFamily="2" charset="0"/>
              </a:rPr>
              <a:t>Board</a:t>
            </a:r>
            <a:r>
              <a:rPr lang="fr-BE" dirty="0">
                <a:effectLst/>
                <a:latin typeface="Stix Two Text" pitchFamily="2" charset="0"/>
              </a:rPr>
              <a:t> </a:t>
            </a:r>
          </a:p>
          <a:p>
            <a:pPr marL="285750" indent="-285750">
              <a:buFont typeface="Arial" panose="020B0604020202020204" pitchFamily="34" charset="0"/>
              <a:buChar char="•"/>
            </a:pPr>
            <a:r>
              <a:rPr lang="fr-BE" dirty="0">
                <a:effectLst/>
                <a:latin typeface="Stix Two Text" pitchFamily="2" charset="0"/>
              </a:rPr>
              <a:t>En clair : le RGPD n’est pas au-dessus des lois nationales qui régissent les répartitions de compétences entre organes de contrôle.</a:t>
            </a:r>
          </a:p>
          <a:p>
            <a:pPr marL="285750" indent="-285750">
              <a:buFont typeface="Arial" panose="020B0604020202020204" pitchFamily="34" charset="0"/>
              <a:buChar char="•"/>
            </a:pPr>
            <a:r>
              <a:rPr lang="fr-BE" dirty="0">
                <a:effectLst/>
                <a:latin typeface="Stix Two Text" pitchFamily="2" charset="0"/>
              </a:rPr>
              <a:t>Il y a </a:t>
            </a:r>
            <a:r>
              <a:rPr lang="fr-BE" i="1" dirty="0">
                <a:effectLst/>
                <a:latin typeface="Stix Two Text" pitchFamily="2" charset="0"/>
              </a:rPr>
              <a:t>a minima</a:t>
            </a:r>
            <a:r>
              <a:rPr lang="fr-BE" dirty="0">
                <a:effectLst/>
                <a:latin typeface="Stix Two Text" pitchFamily="2" charset="0"/>
              </a:rPr>
              <a:t> deux conditions, rappelées d’ailleurs dans l’arrêt VTC : une notification ET un accord de coopération doit être conclu pour répartir les compétences entre l’APD et la VTC. </a:t>
            </a:r>
          </a:p>
          <a:p>
            <a:pPr marL="285750" indent="-285750">
              <a:buFont typeface="Arial" panose="020B0604020202020204" pitchFamily="34" charset="0"/>
              <a:buChar char="•"/>
            </a:pPr>
            <a:r>
              <a:rPr lang="fr-BE" dirty="0">
                <a:effectLst/>
                <a:latin typeface="Stix Two Text" pitchFamily="2" charset="0"/>
              </a:rPr>
              <a:t>Si ces deux conditions sont remplies, il faudra encore voir comment combiner ça avec l’actuelle interprétation de notre Constitution. Le Conseil d’Etat et la Cour constitutionnelle ont toujours indiqué que l’APD faisait partie du socle minimal de protection des données, dans l’idée de maintenir une jurisprudence harmonieuse en Belgique. »</a:t>
            </a:r>
          </a:p>
          <a:p>
            <a:pPr marL="285750" indent="-285750">
              <a:buFont typeface="Arial" panose="020B0604020202020204" pitchFamily="34" charset="0"/>
              <a:buChar char="•"/>
            </a:pPr>
            <a:r>
              <a:rPr lang="fr-BE" dirty="0">
                <a:effectLst/>
                <a:latin typeface="Stix Two Text" pitchFamily="2" charset="0"/>
              </a:rPr>
              <a:t>« Prudence aussi car si on considère que l’APD n’a plus rien à dire sur les décrets et arrêtés flamands, cela signifie que le gouvernement flamand pourrait par exemple décider de partager les données de vaccination avec De </a:t>
            </a:r>
            <a:r>
              <a:rPr lang="fr-BE" dirty="0" err="1">
                <a:effectLst/>
                <a:latin typeface="Stix Two Text" pitchFamily="2" charset="0"/>
              </a:rPr>
              <a:t>Lijn</a:t>
            </a:r>
            <a:r>
              <a:rPr lang="fr-BE" dirty="0">
                <a:effectLst/>
                <a:latin typeface="Stix Two Text" pitchFamily="2" charset="0"/>
              </a:rPr>
              <a:t> (pour limiter l’accès aux seuls vaccinés) ou les vendre à des sociétés d’assurance (comme le souhaite le secteur) sans que le reste de la Belgique n’ait un droit de regard là-dessus. Et ce alors que les données de tous les citoyens sont enregistrées dans la base </a:t>
            </a:r>
            <a:r>
              <a:rPr lang="fr-BE" dirty="0" err="1">
                <a:effectLst/>
                <a:latin typeface="Stix Two Text" pitchFamily="2" charset="0"/>
              </a:rPr>
              <a:t>Vaccinet</a:t>
            </a:r>
            <a:r>
              <a:rPr lang="fr-BE" dirty="0">
                <a:effectLst/>
                <a:latin typeface="Stix Two Text" pitchFamily="2" charset="0"/>
              </a:rPr>
              <a:t>, hébergée en Flandre. C’est dangereux… Raison de plus pour ne pas laisser la protection des données dans les mains des seules entités fédérées. »</a:t>
            </a:r>
          </a:p>
        </p:txBody>
      </p:sp>
    </p:spTree>
    <p:extLst>
      <p:ext uri="{BB962C8B-B14F-4D97-AF65-F5344CB8AC3E}">
        <p14:creationId xmlns:p14="http://schemas.microsoft.com/office/powerpoint/2010/main" val="3970445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age 1">
            <a:extLst>
              <a:ext uri="{FF2B5EF4-FFF2-40B4-BE49-F238E27FC236}">
                <a16:creationId xmlns:a16="http://schemas.microsoft.com/office/drawing/2014/main" id="{A4D588E6-2710-F992-7DED-91A320ABBD28}"/>
              </a:ext>
            </a:extLst>
          </p:cNvPr>
          <p:cNvPicPr>
            <a:picLocks noChangeAspect="1"/>
          </p:cNvPicPr>
          <p:nvPr/>
        </p:nvPicPr>
        <p:blipFill>
          <a:blip r:embed="rId2"/>
          <a:srcRect t="8318" b="35443"/>
          <a:stretch/>
        </p:blipFill>
        <p:spPr>
          <a:xfrm>
            <a:off x="20" y="1282"/>
            <a:ext cx="12191980" cy="6856718"/>
          </a:xfrm>
          <a:prstGeom prst="rect">
            <a:avLst/>
          </a:prstGeom>
        </p:spPr>
      </p:pic>
      <p:sp>
        <p:nvSpPr>
          <p:cNvPr id="3" name="ZoneTexte 2">
            <a:extLst>
              <a:ext uri="{FF2B5EF4-FFF2-40B4-BE49-F238E27FC236}">
                <a16:creationId xmlns:a16="http://schemas.microsoft.com/office/drawing/2014/main" id="{735623BD-19E9-2868-3C0B-C30477946C73}"/>
              </a:ext>
            </a:extLst>
          </p:cNvPr>
          <p:cNvSpPr txBox="1"/>
          <p:nvPr/>
        </p:nvSpPr>
        <p:spPr>
          <a:xfrm>
            <a:off x="6722076" y="1905506"/>
            <a:ext cx="4203395" cy="3416320"/>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pPr marL="285750" indent="-285750">
              <a:buFont typeface="Arial" panose="020B0604020202020204" pitchFamily="34" charset="0"/>
              <a:buChar char="•"/>
            </a:pPr>
            <a:r>
              <a:rPr lang="fr-FR" sz="2400" dirty="0">
                <a:highlight>
                  <a:srgbClr val="FF0000"/>
                </a:highlight>
              </a:rPr>
              <a:t>Contexte</a:t>
            </a:r>
          </a:p>
          <a:p>
            <a:pPr marL="285750" indent="-285750">
              <a:buFont typeface="Arial" panose="020B0604020202020204" pitchFamily="34" charset="0"/>
              <a:buChar char="•"/>
            </a:pPr>
            <a:r>
              <a:rPr lang="fr-FR" sz="2400" dirty="0"/>
              <a:t>Nomination du DPO</a:t>
            </a:r>
          </a:p>
          <a:p>
            <a:pPr marL="285750" indent="-285750">
              <a:buFont typeface="Arial" panose="020B0604020202020204" pitchFamily="34" charset="0"/>
              <a:buChar char="•"/>
            </a:pPr>
            <a:r>
              <a:rPr lang="fr-FR" sz="2400" dirty="0"/>
              <a:t>Mission et fonction du DPO</a:t>
            </a:r>
          </a:p>
          <a:p>
            <a:pPr marL="285750" indent="-285750">
              <a:buFont typeface="Arial" panose="020B0604020202020204" pitchFamily="34" charset="0"/>
              <a:buChar char="•"/>
            </a:pPr>
            <a:r>
              <a:rPr lang="fr-FR" sz="2400" dirty="0"/>
              <a:t>Information du DPO</a:t>
            </a:r>
          </a:p>
          <a:p>
            <a:pPr marL="285750" indent="-285750">
              <a:buFont typeface="Arial" panose="020B0604020202020204" pitchFamily="34" charset="0"/>
              <a:buChar char="•"/>
            </a:pPr>
            <a:r>
              <a:rPr lang="fr-FR" sz="2400" dirty="0"/>
              <a:t>DPO et NIS 2</a:t>
            </a:r>
          </a:p>
          <a:p>
            <a:pPr marL="285750" indent="-285750">
              <a:buFont typeface="Arial" panose="020B0604020202020204" pitchFamily="34" charset="0"/>
              <a:buChar char="•"/>
            </a:pPr>
            <a:r>
              <a:rPr lang="fr-FR" sz="2400" dirty="0"/>
              <a:t>DPO et IA ACT</a:t>
            </a:r>
          </a:p>
          <a:p>
            <a:pPr marL="285750" indent="-285750">
              <a:buFont typeface="Arial" panose="020B0604020202020204" pitchFamily="34" charset="0"/>
              <a:buChar char="•"/>
            </a:pPr>
            <a:r>
              <a:rPr lang="fr-FR" sz="2400" dirty="0"/>
              <a:t>DPO et lanceurs d’alertes</a:t>
            </a:r>
          </a:p>
          <a:p>
            <a:pPr marL="285750" indent="-285750">
              <a:buFont typeface="Arial" panose="020B0604020202020204" pitchFamily="34" charset="0"/>
              <a:buChar char="•"/>
            </a:pPr>
            <a:r>
              <a:rPr lang="fr-FR" sz="2400" dirty="0"/>
              <a:t>Formation des DPO</a:t>
            </a:r>
          </a:p>
          <a:p>
            <a:pPr marL="285750" indent="-285750">
              <a:buFont typeface="Arial" panose="020B0604020202020204" pitchFamily="34" charset="0"/>
              <a:buChar char="•"/>
            </a:pPr>
            <a:r>
              <a:rPr lang="fr-FR" sz="2400" dirty="0"/>
              <a:t>Certification des DPO</a:t>
            </a:r>
          </a:p>
        </p:txBody>
      </p:sp>
      <p:sp>
        <p:nvSpPr>
          <p:cNvPr id="9" name="Bulle ronde 8">
            <a:extLst>
              <a:ext uri="{FF2B5EF4-FFF2-40B4-BE49-F238E27FC236}">
                <a16:creationId xmlns:a16="http://schemas.microsoft.com/office/drawing/2014/main" id="{2C08FF1D-57FE-EA8D-6A9D-B5052FBC4789}"/>
              </a:ext>
            </a:extLst>
          </p:cNvPr>
          <p:cNvSpPr/>
          <p:nvPr/>
        </p:nvSpPr>
        <p:spPr>
          <a:xfrm>
            <a:off x="252281" y="253027"/>
            <a:ext cx="4203395" cy="2008962"/>
          </a:xfrm>
          <a:prstGeom prst="wedgeEllipseCallout">
            <a:avLst>
              <a:gd name="adj1" fmla="val 50741"/>
              <a:gd name="adj2" fmla="val 12529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Ne dites pas à ma mère que je suis DPO, elle croit que je suis pilote de chasse</a:t>
            </a:r>
          </a:p>
        </p:txBody>
      </p:sp>
      <p:sp>
        <p:nvSpPr>
          <p:cNvPr id="10" name="ZoneTexte 9">
            <a:extLst>
              <a:ext uri="{FF2B5EF4-FFF2-40B4-BE49-F238E27FC236}">
                <a16:creationId xmlns:a16="http://schemas.microsoft.com/office/drawing/2014/main" id="{ACAA856D-2103-549E-FE7F-01DB2D8F4C35}"/>
              </a:ext>
            </a:extLst>
          </p:cNvPr>
          <p:cNvSpPr txBox="1"/>
          <p:nvPr/>
        </p:nvSpPr>
        <p:spPr>
          <a:xfrm>
            <a:off x="7682968" y="1536174"/>
            <a:ext cx="2018501"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fr-FR" dirty="0"/>
              <a:t>MENU DU JOUR </a:t>
            </a:r>
          </a:p>
        </p:txBody>
      </p:sp>
    </p:spTree>
    <p:extLst>
      <p:ext uri="{BB962C8B-B14F-4D97-AF65-F5344CB8AC3E}">
        <p14:creationId xmlns:p14="http://schemas.microsoft.com/office/powerpoint/2010/main" val="2969461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476131" y="476131"/>
            <a:ext cx="3605263" cy="5913546"/>
          </a:xfrm>
          <a:prstGeom prst="rect">
            <a:avLst/>
          </a:prstGeom>
          <a:solidFill>
            <a:srgbClr val="143F9C"/>
          </a:solidFill>
        </p:spPr>
        <p:txBody>
          <a:bodyPr/>
          <a:lstStyle/>
          <a:p>
            <a:endParaRPr lang="fr-FR"/>
          </a:p>
        </p:txBody>
      </p:sp>
      <p:pic>
        <p:nvPicPr>
          <p:cNvPr id="3" name="Object 2" descr="preencoded.png"/>
          <p:cNvPicPr>
            <a:picLocks noChangeAspect="1"/>
          </p:cNvPicPr>
          <p:nvPr/>
        </p:nvPicPr>
        <p:blipFill>
          <a:blip r:embed="rId3"/>
          <a:srcRect l="9351" r="9351"/>
          <a:stretch/>
        </p:blipFill>
        <p:spPr>
          <a:xfrm>
            <a:off x="476131" y="476131"/>
            <a:ext cx="3605263" cy="5913546"/>
          </a:xfrm>
          <a:prstGeom prst="rect">
            <a:avLst/>
          </a:prstGeom>
        </p:spPr>
      </p:pic>
      <p:sp>
        <p:nvSpPr>
          <p:cNvPr id="4" name="Object 3"/>
          <p:cNvSpPr/>
          <p:nvPr/>
        </p:nvSpPr>
        <p:spPr>
          <a:xfrm>
            <a:off x="4340364" y="476131"/>
            <a:ext cx="7540487" cy="1279751"/>
          </a:xfrm>
          <a:prstGeom prst="rect">
            <a:avLst/>
          </a:prstGeom>
          <a:noFill/>
        </p:spPr>
        <p:txBody>
          <a:bodyPr wrap="square" lIns="0" tIns="0" rIns="0" bIns="0" rtlCol="0" anchor="t"/>
          <a:lstStyle/>
          <a:p>
            <a:pPr algn="ctr">
              <a:lnSpc>
                <a:spcPts val="3360"/>
              </a:lnSpc>
              <a:buNone/>
            </a:pPr>
            <a:r>
              <a:rPr lang="en-US" sz="3000" kern="0" spc="90" dirty="0">
                <a:solidFill>
                  <a:srgbClr val="000000"/>
                </a:solidFill>
                <a:latin typeface="Jost*" pitchFamily="34" charset="0"/>
                <a:ea typeface="Jost*" pitchFamily="34" charset="-122"/>
                <a:cs typeface="Jost*" pitchFamily="34" charset="-120"/>
              </a:rPr>
              <a:t>JE VAIS VOUS PARTAGER DES RETOURS  D’EXPERIENCES BASÉS SUR</a:t>
            </a:r>
          </a:p>
          <a:p>
            <a:pPr algn="ctr">
              <a:lnSpc>
                <a:spcPts val="3360"/>
              </a:lnSpc>
              <a:buNone/>
            </a:pPr>
            <a:endParaRPr lang="en-US" sz="3000" kern="0" spc="90" dirty="0">
              <a:solidFill>
                <a:srgbClr val="000000"/>
              </a:solidFill>
              <a:latin typeface="Jost*" pitchFamily="34" charset="0"/>
              <a:ea typeface="Jost*" pitchFamily="34" charset="-122"/>
              <a:cs typeface="Jost*" pitchFamily="34" charset="-120"/>
            </a:endParaRPr>
          </a:p>
          <a:p>
            <a:pPr marL="285750" indent="-285750">
              <a:lnSpc>
                <a:spcPts val="3360"/>
              </a:lnSpc>
              <a:buFont typeface="Arial" panose="020B0604020202020204" pitchFamily="34" charset="0"/>
              <a:buChar char="•"/>
            </a:pPr>
            <a:r>
              <a:rPr lang="en-US" sz="3000" kern="0" spc="90" dirty="0">
                <a:solidFill>
                  <a:srgbClr val="000000"/>
                </a:solidFill>
                <a:latin typeface="Jost*" pitchFamily="34" charset="0"/>
                <a:ea typeface="Jost*" pitchFamily="34" charset="-122"/>
              </a:rPr>
              <a:t>L’ANALYSE DE NOMBREUSES ENQUÊTES SUR LE MÉTIER DE DPO</a:t>
            </a:r>
          </a:p>
          <a:p>
            <a:pPr marL="285750" indent="-285750">
              <a:lnSpc>
                <a:spcPts val="3360"/>
              </a:lnSpc>
              <a:buFont typeface="Arial" panose="020B0604020202020204" pitchFamily="34" charset="0"/>
              <a:buChar char="•"/>
            </a:pPr>
            <a:r>
              <a:rPr lang="en-US" sz="3000" kern="0" spc="90" dirty="0">
                <a:solidFill>
                  <a:srgbClr val="000000"/>
                </a:solidFill>
                <a:latin typeface="Jost*" pitchFamily="34" charset="0"/>
                <a:ea typeface="Jost*" pitchFamily="34" charset="-122"/>
              </a:rPr>
              <a:t>MON ACTIVITÉ DE DPO EXTERNE</a:t>
            </a:r>
          </a:p>
          <a:p>
            <a:pPr marL="285750" indent="-285750">
              <a:lnSpc>
                <a:spcPts val="3360"/>
              </a:lnSpc>
              <a:buFont typeface="Arial" panose="020B0604020202020204" pitchFamily="34" charset="0"/>
              <a:buChar char="•"/>
            </a:pPr>
            <a:r>
              <a:rPr lang="en-US" sz="3000" kern="0" spc="90" dirty="0">
                <a:solidFill>
                  <a:srgbClr val="000000"/>
                </a:solidFill>
                <a:latin typeface="Jost*" pitchFamily="34" charset="0"/>
                <a:ea typeface="Jost*" pitchFamily="34" charset="-122"/>
              </a:rPr>
              <a:t>L’ACCOMPAGNEMENT DE DPO DE SERVICES PUBLIC FÉDÉRAUX, ET D’ADMINISTRATIONS PUBLIQUES</a:t>
            </a:r>
          </a:p>
          <a:p>
            <a:pPr marL="285750" indent="-285750">
              <a:lnSpc>
                <a:spcPts val="3360"/>
              </a:lnSpc>
              <a:buFont typeface="Arial" panose="020B0604020202020204" pitchFamily="34" charset="0"/>
              <a:buChar char="•"/>
            </a:pPr>
            <a:r>
              <a:rPr lang="en-US" sz="3000" kern="0" spc="90" dirty="0">
                <a:solidFill>
                  <a:srgbClr val="000000"/>
                </a:solidFill>
                <a:latin typeface="Jost*" pitchFamily="34" charset="0"/>
                <a:ea typeface="Jost*" pitchFamily="34" charset="-122"/>
              </a:rPr>
              <a:t>LA DIRECTION SCIENTIFIQUE DE DEUX FORMATIONS POUR DPO (SECTEUR PUBLIC ET SECTEUR PRIVÉ)</a:t>
            </a:r>
          </a:p>
          <a:p>
            <a:pPr marL="285750" indent="-285750">
              <a:lnSpc>
                <a:spcPts val="3360"/>
              </a:lnSpc>
              <a:buFont typeface="Arial" panose="020B0604020202020204" pitchFamily="34" charset="0"/>
              <a:buChar char="•"/>
            </a:pPr>
            <a:r>
              <a:rPr lang="en-US" sz="3000" kern="0" spc="90" dirty="0">
                <a:solidFill>
                  <a:srgbClr val="000000"/>
                </a:solidFill>
                <a:latin typeface="Jost*" pitchFamily="34" charset="0"/>
                <a:ea typeface="Jost*" pitchFamily="34" charset="-122"/>
              </a:rPr>
              <a:t>DE NOMBREUX CONTACT AVEC DES DPO ET CANDIDATS DPO</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p:cNvSpPr/>
          <p:nvPr/>
        </p:nvSpPr>
        <p:spPr>
          <a:xfrm>
            <a:off x="3751912" y="0"/>
            <a:ext cx="8446563" cy="6865808"/>
          </a:xfrm>
          <a:prstGeom prst="rect">
            <a:avLst/>
          </a:prstGeom>
          <a:solidFill>
            <a:srgbClr val="00A0B0"/>
          </a:solidFill>
        </p:spPr>
        <p:txBody>
          <a:bodyPr/>
          <a:lstStyle/>
          <a:p>
            <a:endParaRPr lang="fr-FR"/>
          </a:p>
        </p:txBody>
      </p:sp>
      <p:pic>
        <p:nvPicPr>
          <p:cNvPr id="6" name="Object 5" descr="preencoded.png"/>
          <p:cNvPicPr>
            <a:picLocks noChangeAspect="1"/>
          </p:cNvPicPr>
          <p:nvPr/>
        </p:nvPicPr>
        <p:blipFill>
          <a:blip r:embed="rId3"/>
          <a:srcRect l="8992" r="8992"/>
          <a:stretch/>
        </p:blipFill>
        <p:spPr>
          <a:xfrm>
            <a:off x="0" y="0"/>
            <a:ext cx="12198475" cy="6865808"/>
          </a:xfrm>
          <a:prstGeom prst="rect">
            <a:avLst/>
          </a:prstGeom>
        </p:spPr>
      </p:pic>
      <p:sp>
        <p:nvSpPr>
          <p:cNvPr id="7" name="ZoneTexte 6">
            <a:extLst>
              <a:ext uri="{FF2B5EF4-FFF2-40B4-BE49-F238E27FC236}">
                <a16:creationId xmlns:a16="http://schemas.microsoft.com/office/drawing/2014/main" id="{02DA351D-E053-6BB0-3BAF-06B5612B520F}"/>
              </a:ext>
            </a:extLst>
          </p:cNvPr>
          <p:cNvSpPr txBox="1"/>
          <p:nvPr/>
        </p:nvSpPr>
        <p:spPr>
          <a:xfrm rot="21094367">
            <a:off x="4611756" y="2350529"/>
            <a:ext cx="2185214" cy="923330"/>
          </a:xfrm>
          <a:prstGeom prst="rect">
            <a:avLst/>
          </a:prstGeom>
          <a:noFill/>
        </p:spPr>
        <p:txBody>
          <a:bodyPr wrap="none" rtlCol="0">
            <a:spAutoFit/>
          </a:bodyPr>
          <a:lstStyle/>
          <a:p>
            <a:r>
              <a:rPr lang="fr-FR" sz="5400" dirty="0"/>
              <a:t>RGPD</a:t>
            </a:r>
          </a:p>
        </p:txBody>
      </p:sp>
      <p:sp>
        <p:nvSpPr>
          <p:cNvPr id="8" name="ZoneTexte 7">
            <a:extLst>
              <a:ext uri="{FF2B5EF4-FFF2-40B4-BE49-F238E27FC236}">
                <a16:creationId xmlns:a16="http://schemas.microsoft.com/office/drawing/2014/main" id="{40E6C993-CDEC-4767-4774-E346C5AFB706}"/>
              </a:ext>
            </a:extLst>
          </p:cNvPr>
          <p:cNvSpPr txBox="1"/>
          <p:nvPr/>
        </p:nvSpPr>
        <p:spPr>
          <a:xfrm rot="21225331">
            <a:off x="2424274" y="4532700"/>
            <a:ext cx="6225037" cy="923330"/>
          </a:xfrm>
          <a:prstGeom prst="rect">
            <a:avLst/>
          </a:prstGeom>
          <a:noFill/>
        </p:spPr>
        <p:txBody>
          <a:bodyPr wrap="none" rtlCol="0">
            <a:spAutoFit/>
          </a:bodyPr>
          <a:lstStyle/>
          <a:p>
            <a:r>
              <a:rPr lang="fr-FR" sz="5400" dirty="0"/>
              <a:t>LA DURE RÉALITÉ</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2213</TotalTime>
  <Words>2447</Words>
  <Application>Microsoft Macintosh PowerPoint</Application>
  <PresentationFormat>Grand écran</PresentationFormat>
  <Paragraphs>235</Paragraphs>
  <Slides>38</Slides>
  <Notes>15</Notes>
  <HiddenSlides>0</HiddenSlides>
  <MMClips>2</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38</vt:i4>
      </vt:variant>
    </vt:vector>
  </HeadingPairs>
  <TitlesOfParts>
    <vt:vector size="46" baseType="lpstr">
      <vt:lpstr>Montserrat</vt:lpstr>
      <vt:lpstr>Roboto</vt:lpstr>
      <vt:lpstr>Jost*</vt:lpstr>
      <vt:lpstr>Trocchi</vt:lpstr>
      <vt:lpstr>Stix Two Text</vt:lpstr>
      <vt:lpstr>Arial</vt:lpstr>
      <vt:lpstr>Roboto Slab</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Beautiful.ai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 #2</dc:title>
  <dc:subject>Untitled #2</dc:subject>
  <dc:creator>Jacques Folon</dc:creator>
  <cp:lastModifiedBy>Jacques Folon</cp:lastModifiedBy>
  <cp:revision>18</cp:revision>
  <dcterms:created xsi:type="dcterms:W3CDTF">2024-05-25T15:08:12Z</dcterms:created>
  <dcterms:modified xsi:type="dcterms:W3CDTF">2024-10-03T05:45:50Z</dcterms:modified>
</cp:coreProperties>
</file>