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58" r:id="rId3"/>
    <p:sldId id="259" r:id="rId4"/>
    <p:sldId id="260" r:id="rId5"/>
    <p:sldId id="261" r:id="rId6"/>
    <p:sldId id="263" r:id="rId7"/>
    <p:sldId id="262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B97AA"/>
    <a:srgbClr val="D66013"/>
    <a:srgbClr val="00A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0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B8A46A-E7A0-48DF-9673-2159F1767B7A}" type="datetimeFigureOut">
              <a:rPr lang="fr-FR" smtClean="0"/>
              <a:t>16/03/2023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683EDD-03D1-4CBC-8842-50F3F5927A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1235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D119AF-0D73-4099-BB36-B98ACB1B0D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43D4C8E-E55F-4529-A4DC-3DCE93A0C5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BDC6230-1092-4A1F-A46C-AC3592D2E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D08ED-C1FE-49A2-A397-20E3FAE2B28D}" type="datetimeFigureOut">
              <a:rPr lang="fr-FR" smtClean="0"/>
              <a:t>16/03/2023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F814FCE-F766-495E-B448-B36941096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AF714B7-A5BB-4F20-8022-44AD96A07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FE1C3-E0F1-4A77-BDE7-3DB0AC2BD5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4084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E9B437-F8FE-4C5A-AED4-A36ACDFB9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3F7CED8-A4E5-4D90-AFA7-32CCDF0CCD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9B18E68-15BF-476F-9863-E109BE1A9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D08ED-C1FE-49A2-A397-20E3FAE2B28D}" type="datetimeFigureOut">
              <a:rPr lang="fr-FR" smtClean="0"/>
              <a:t>16/03/2023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4EF22F9-92CC-4864-8EAE-38F7D88DE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AD3F416-4599-4948-96F5-94FDC0411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FE1C3-E0F1-4A77-BDE7-3DB0AC2BD5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6030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3C1A544-F958-4E74-93A2-0950241B57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D226EEA-D14D-4D6B-AEC5-5196C758F4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C8DB4A2-9ADD-410E-9DA0-0EF1A5952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D08ED-C1FE-49A2-A397-20E3FAE2B28D}" type="datetimeFigureOut">
              <a:rPr lang="fr-FR" smtClean="0"/>
              <a:t>16/03/2023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988EEC7-6812-4CB2-A24B-A7EEF9B55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621990E-ABF4-4398-AB89-4868D7A6F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FE1C3-E0F1-4A77-BDE7-3DB0AC2BD5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9773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632E8C-2BE0-4C23-A7D1-0DD63D533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36DC63C-D076-4B40-93C6-0911CC0A69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1473129-57F3-4B7F-BF9C-E00DEFD46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D08ED-C1FE-49A2-A397-20E3FAE2B28D}" type="datetimeFigureOut">
              <a:rPr lang="fr-FR" smtClean="0"/>
              <a:t>16/03/2023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790FFF6-6D1C-4168-8F51-EA3426527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55EFF3E-2E25-41B3-88B2-C970C6420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FE1C3-E0F1-4A77-BDE7-3DB0AC2BD5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6602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8F0AEA-9C4F-4137-959F-2D12FCE49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DFBB493-A3DD-4259-BDD0-68E6171CBB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2C596A9-8B1D-4A1B-BAAB-30F4F87D7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D08ED-C1FE-49A2-A397-20E3FAE2B28D}" type="datetimeFigureOut">
              <a:rPr lang="fr-FR" smtClean="0"/>
              <a:t>16/03/2023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75AD744-3923-45FD-993F-5F9CA3529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3A9CF72-83DE-4D2B-AE92-70A8533E4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FE1C3-E0F1-4A77-BDE7-3DB0AC2BD5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4621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F266CF-B0B8-4545-9CA5-FCC347BEF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4BF52BA-3251-4A54-969F-D45EBAA6FB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23F81DF-218F-4274-B85D-9F33A00093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78A844F-A651-4CFC-84A3-CB9CC64D4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D08ED-C1FE-49A2-A397-20E3FAE2B28D}" type="datetimeFigureOut">
              <a:rPr lang="fr-FR" smtClean="0"/>
              <a:t>16/03/2023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DA23E9D-AAD2-4A4E-83CC-B30B2F436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F33A5F5-50AF-42FC-9A04-02EF6D5E0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FE1C3-E0F1-4A77-BDE7-3DB0AC2BD5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7438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71E2D5-EF19-4302-9DB8-2EDFDA05B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0772073-BA4C-4DE7-9879-2A1FB066BA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D291F75-61E5-4367-B829-55161010D4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FF90577-6518-48AE-9F11-B6541E681B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1FF61A8-6DAD-4E5A-9768-83B5BE109F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05C6BFF-DFCB-46ED-B6E4-FB662B6B1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D08ED-C1FE-49A2-A397-20E3FAE2B28D}" type="datetimeFigureOut">
              <a:rPr lang="fr-FR" smtClean="0"/>
              <a:t>16/03/2023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7586255-790A-4208-8527-BC4CF2BBF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0E9A7B8-5A23-4349-921B-48E8CB54E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FE1C3-E0F1-4A77-BDE7-3DB0AC2BD5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205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46837F-CF3D-4085-AB4A-6421B4170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0D7B1F8-C7CC-40DC-BC36-07ADBFF86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D08ED-C1FE-49A2-A397-20E3FAE2B28D}" type="datetimeFigureOut">
              <a:rPr lang="fr-FR" smtClean="0"/>
              <a:t>16/03/2023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774DBF9-0633-419A-98DF-A3871E2DE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DE84D87-220A-4FD9-BF4A-8454A5E78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FE1C3-E0F1-4A77-BDE7-3DB0AC2BD5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8701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0C86E2A-0EC8-42D8-BAC6-79EBF1AD0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D08ED-C1FE-49A2-A397-20E3FAE2B28D}" type="datetimeFigureOut">
              <a:rPr lang="fr-FR" smtClean="0"/>
              <a:t>16/03/2023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E76AE8D-0AD7-47C5-9ECA-669E034E7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829F537-DE92-4925-A566-E4A36571D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FE1C3-E0F1-4A77-BDE7-3DB0AC2BD5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6881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43E4E4-3AF6-4C2E-B22D-811FAEF72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1B11466-2D3A-454F-91CF-289958061B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AAD6FD1-3220-4573-958F-DA6ED848D7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8D0268A-876E-4F4F-89F0-FA7F781D2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D08ED-C1FE-49A2-A397-20E3FAE2B28D}" type="datetimeFigureOut">
              <a:rPr lang="fr-FR" smtClean="0"/>
              <a:t>16/03/2023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FF23FAE-70DD-4B80-89F5-CA9DBDFE6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67477E3-2702-429B-93CA-D91D0FF5A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FE1C3-E0F1-4A77-BDE7-3DB0AC2BD5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3793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8766B4-AD87-471F-8FC4-530266803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0CDE319-F01D-4F12-8F7A-57704E2877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C522F3A-690E-4FE1-B551-438534EFD4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FA6EC2E-3C2F-46EF-989D-18E7178AF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D08ED-C1FE-49A2-A397-20E3FAE2B28D}" type="datetimeFigureOut">
              <a:rPr lang="fr-FR" smtClean="0"/>
              <a:t>16/03/2023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BF6BB42-D62B-4C7E-941F-C3CBD901D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8418688-EADC-4773-9A37-087C0B56C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FE1C3-E0F1-4A77-BDE7-3DB0AC2BD5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1795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82D4858-28B5-49BB-A396-EEE8A33A7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25339A5-1026-48BC-B41E-C80C46B8FB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8B00414-293D-4285-A6C9-0DB2CC3307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D08ED-C1FE-49A2-A397-20E3FAE2B28D}" type="datetimeFigureOut">
              <a:rPr lang="fr-FR" smtClean="0"/>
              <a:t>16/03/2023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480AE53-E940-4604-9D10-5CD3AB090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EBB6AB1-4039-4562-A2E3-6BC725A3B0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FE1C3-E0F1-4A77-BDE7-3DB0AC2BD5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387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A71CD8F2-C060-44F0-9749-501B98F353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234" y="146649"/>
            <a:ext cx="2192928" cy="723091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10631DFC-FEF0-48C3-A1B6-05087E70A8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4486" y="0"/>
            <a:ext cx="2032328" cy="685800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B6205B09-B903-41A7-9C56-D5ED14378AF1}"/>
              </a:ext>
            </a:extLst>
          </p:cNvPr>
          <p:cNvSpPr txBox="1"/>
          <p:nvPr/>
        </p:nvSpPr>
        <p:spPr>
          <a:xfrm>
            <a:off x="4788455" y="3546431"/>
            <a:ext cx="606660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i="1" dirty="0">
                <a:solidFill>
                  <a:srgbClr val="7B97AA"/>
                </a:solidFill>
              </a:rPr>
              <a:t>Face à une période agitée où se mêlent guerres, tensions politiques, innovations technologiques, redistribution des enjeux économiques, le thème de la </a:t>
            </a:r>
            <a:r>
              <a:rPr lang="fr-FR" b="1" i="1" dirty="0">
                <a:solidFill>
                  <a:srgbClr val="7B97AA"/>
                </a:solidFill>
              </a:rPr>
              <a:t>souveraineté européenne </a:t>
            </a:r>
            <a:r>
              <a:rPr lang="fr-FR" i="1" dirty="0">
                <a:solidFill>
                  <a:srgbClr val="7B97AA"/>
                </a:solidFill>
              </a:rPr>
              <a:t>traduit le désir de conserver ou de retrouver une certaine maîtrise de leur destin par les peuples européens.</a:t>
            </a:r>
          </a:p>
          <a:p>
            <a:pPr algn="just"/>
            <a:endParaRPr lang="fr-FR" i="1" dirty="0">
              <a:solidFill>
                <a:srgbClr val="7B97AA"/>
              </a:solidFill>
            </a:endParaRPr>
          </a:p>
          <a:p>
            <a:pPr algn="just"/>
            <a:r>
              <a:rPr lang="fr-FR" i="1" dirty="0">
                <a:solidFill>
                  <a:srgbClr val="7B97AA"/>
                </a:solidFill>
              </a:rPr>
              <a:t>Le RGPD en constitue à la fois une illustration et un outil.</a:t>
            </a:r>
            <a:endParaRPr lang="fr-FR" sz="1600" i="1" dirty="0">
              <a:solidFill>
                <a:srgbClr val="7B97AA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58D695A-DFDE-4972-BAB9-99055C07F3D5}"/>
              </a:ext>
            </a:extLst>
          </p:cNvPr>
          <p:cNvSpPr txBox="1"/>
          <p:nvPr/>
        </p:nvSpPr>
        <p:spPr>
          <a:xfrm>
            <a:off x="4700623" y="1828685"/>
            <a:ext cx="2534917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A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Paul-Olivier Gibert</a:t>
            </a: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Président de l’AFCDP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9C9139F-0CA1-47A1-AEE8-62D161703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https://afcdp.net/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A04FDF6-1908-0FFE-4BB9-E90B982F8608}"/>
              </a:ext>
            </a:extLst>
          </p:cNvPr>
          <p:cNvSpPr txBox="1"/>
          <p:nvPr/>
        </p:nvSpPr>
        <p:spPr>
          <a:xfrm>
            <a:off x="1599451" y="234050"/>
            <a:ext cx="8065659" cy="523220"/>
          </a:xfrm>
          <a:prstGeom prst="rect">
            <a:avLst/>
          </a:prstGeom>
          <a:noFill/>
          <a:ln>
            <a:solidFill>
              <a:srgbClr val="7B97AA"/>
            </a:solidFill>
          </a:ln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D660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RGPD et souveraineté européenne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4A1D5704-671F-D5E9-F933-844AD749D6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451" y="1828685"/>
            <a:ext cx="2689563" cy="3586327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06E7B651-0B08-5858-D5CA-B04B883F86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3312" y="961525"/>
            <a:ext cx="2832882" cy="2716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334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0C4377-5A51-8B4F-A567-3084ACECA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 Souveraineté européenne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4167D65-7A26-5F4F-B490-B772632E63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Un thème présent dans le débat public </a:t>
            </a:r>
          </a:p>
          <a:p>
            <a:pPr lvl="1"/>
            <a:r>
              <a:rPr lang="fr-FR" b="0" i="0" u="none" strike="noStrike" dirty="0">
                <a:solidFill>
                  <a:srgbClr val="383F4E"/>
                </a:solidFill>
                <a:effectLst/>
                <a:latin typeface="The Antiqua B"/>
              </a:rPr>
              <a:t>Emmanuel Macron, et Olaf </a:t>
            </a:r>
            <a:r>
              <a:rPr lang="fr-FR" b="0" i="0" u="none" strike="noStrike" dirty="0" err="1">
                <a:solidFill>
                  <a:srgbClr val="383F4E"/>
                </a:solidFill>
                <a:effectLst/>
                <a:latin typeface="The Antiqua B"/>
              </a:rPr>
              <a:t>Scholz</a:t>
            </a:r>
            <a:r>
              <a:rPr lang="fr-FR" b="0" i="0" u="none" strike="noStrike" dirty="0">
                <a:solidFill>
                  <a:srgbClr val="383F4E"/>
                </a:solidFill>
                <a:effectLst/>
                <a:latin typeface="The Antiqua B"/>
              </a:rPr>
              <a:t>, appellent, vendredi 20 janvier, à renforcer la </a:t>
            </a:r>
            <a:r>
              <a:rPr lang="fr-FR" b="0" i="1" u="none" strike="noStrike" dirty="0">
                <a:solidFill>
                  <a:srgbClr val="383F4E"/>
                </a:solidFill>
                <a:effectLst/>
                <a:latin typeface="The Antiqua B"/>
              </a:rPr>
              <a:t>« souveraineté »</a:t>
            </a:r>
            <a:r>
              <a:rPr lang="fr-FR" b="0" i="0" u="none" strike="noStrike" dirty="0">
                <a:solidFill>
                  <a:srgbClr val="383F4E"/>
                </a:solidFill>
                <a:effectLst/>
                <a:latin typeface="The Antiqua B"/>
              </a:rPr>
              <a:t> de l’Union européenne : </a:t>
            </a:r>
            <a:endParaRPr lang="fr-FR" dirty="0"/>
          </a:p>
          <a:p>
            <a:pPr lvl="1"/>
            <a:r>
              <a:rPr lang="fr-FR" b="0" i="1" u="none" strike="noStrike" dirty="0">
                <a:solidFill>
                  <a:srgbClr val="383F4E"/>
                </a:solidFill>
                <a:effectLst/>
                <a:latin typeface="The Antiqua B"/>
              </a:rPr>
              <a:t>« de garantir que l’Europe devienne encore plus souveraine et dispose des capacités géopolitiques pour façonner l’ordre international ……. </a:t>
            </a:r>
          </a:p>
          <a:p>
            <a:pPr lvl="1"/>
            <a:r>
              <a:rPr lang="fr-FR" b="0" i="1" u="none" strike="noStrike" dirty="0">
                <a:solidFill>
                  <a:srgbClr val="383F4E"/>
                </a:solidFill>
                <a:effectLst/>
                <a:latin typeface="The Antiqua B"/>
              </a:rPr>
              <a:t>leader mondial de la production et de l’innovation »</a:t>
            </a:r>
            <a:r>
              <a:rPr lang="fr-FR" b="0" i="0" u="none" strike="noStrike" dirty="0">
                <a:solidFill>
                  <a:srgbClr val="383F4E"/>
                </a:solidFill>
                <a:effectLst/>
                <a:latin typeface="The Antiqua B"/>
              </a:rPr>
              <a:t> et que </a:t>
            </a:r>
            <a:r>
              <a:rPr lang="fr-FR" b="0" i="1" u="none" strike="noStrike" dirty="0">
                <a:solidFill>
                  <a:srgbClr val="383F4E"/>
                </a:solidFill>
                <a:effectLst/>
                <a:latin typeface="The Antiqua B"/>
              </a:rPr>
              <a:t>« le progrès économique et social aille de pair avec une transition écologique »</a:t>
            </a:r>
            <a:r>
              <a:rPr lang="fr-FR" b="0" i="0" u="none" strike="noStrike" dirty="0">
                <a:solidFill>
                  <a:srgbClr val="383F4E"/>
                </a:solidFill>
                <a:effectLst/>
                <a:latin typeface="The Antiqua B"/>
              </a:rPr>
              <a:t>.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Une définition </a:t>
            </a:r>
          </a:p>
          <a:p>
            <a:pPr marL="0" indent="0">
              <a:buNone/>
            </a:pPr>
            <a:r>
              <a:rPr lang="fr-FR" sz="2400" i="1" dirty="0">
                <a:solidFill>
                  <a:srgbClr val="383F4E"/>
                </a:solidFill>
                <a:latin typeface="The Antiqua B"/>
              </a:rPr>
              <a:t>	Autorité suprême (d'un souverain, d'une nation…).. </a:t>
            </a:r>
          </a:p>
          <a:p>
            <a:pPr marL="0" indent="0">
              <a:buNone/>
            </a:pPr>
            <a:r>
              <a:rPr lang="fr-FR" sz="2400" i="1" dirty="0">
                <a:solidFill>
                  <a:srgbClr val="383F4E"/>
                </a:solidFill>
                <a:latin typeface="The Antiqua B"/>
              </a:rPr>
              <a:t>	Caractère d'un État qui n'est soumis à aucun autre État.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6974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5B801E-A0DD-E741-B9D1-F612BE72B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Sentiment de perte de contrôle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FA1B9E3-F706-C443-AB92-0C914161BD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dirty="0"/>
              <a:t>Vie courante </a:t>
            </a:r>
          </a:p>
          <a:p>
            <a:pPr lvl="1"/>
            <a:r>
              <a:rPr lang="fr-FR" sz="2000" dirty="0"/>
              <a:t>Pénuries </a:t>
            </a:r>
          </a:p>
          <a:p>
            <a:pPr lvl="1"/>
            <a:r>
              <a:rPr lang="fr-FR" sz="2000" dirty="0"/>
              <a:t>Dysfonctionnements des services du quotidien </a:t>
            </a:r>
          </a:p>
          <a:p>
            <a:r>
              <a:rPr lang="fr-FR" sz="2400" dirty="0"/>
              <a:t>Pandémie</a:t>
            </a:r>
          </a:p>
          <a:p>
            <a:pPr lvl="1"/>
            <a:r>
              <a:rPr lang="fr-FR" sz="2000" dirty="0"/>
              <a:t>Une grande surprise </a:t>
            </a:r>
          </a:p>
          <a:p>
            <a:pPr lvl="1"/>
            <a:r>
              <a:rPr lang="fr-FR" sz="2000" dirty="0"/>
              <a:t>Une rupture dans nos styles de vi</a:t>
            </a:r>
            <a:r>
              <a:rPr lang="fr-FR" dirty="0"/>
              <a:t>e </a:t>
            </a:r>
          </a:p>
          <a:p>
            <a:r>
              <a:rPr lang="fr-FR" sz="2400" dirty="0"/>
              <a:t>Guerre en Europe</a:t>
            </a:r>
          </a:p>
          <a:p>
            <a:pPr lvl="1"/>
            <a:r>
              <a:rPr lang="fr-FR" sz="2000" dirty="0"/>
              <a:t>Une autre grande surprise également </a:t>
            </a:r>
          </a:p>
          <a:p>
            <a:r>
              <a:rPr lang="fr-FR" sz="2400" dirty="0"/>
              <a:t>Contrôle des données </a:t>
            </a:r>
          </a:p>
          <a:p>
            <a:pPr lvl="1"/>
            <a:r>
              <a:rPr lang="fr-FR" sz="2000" dirty="0"/>
              <a:t>RGPD contre réglementation américaine </a:t>
            </a:r>
          </a:p>
          <a:p>
            <a:pPr lvl="1"/>
            <a:r>
              <a:rPr lang="fr-FR" sz="2000" dirty="0"/>
              <a:t>Rôle de la Chine </a:t>
            </a:r>
          </a:p>
        </p:txBody>
      </p:sp>
    </p:spTree>
    <p:extLst>
      <p:ext uri="{BB962C8B-B14F-4D97-AF65-F5344CB8AC3E}">
        <p14:creationId xmlns:p14="http://schemas.microsoft.com/office/powerpoint/2010/main" val="1525568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2A3CEE-54F6-AE4D-AE5D-B85ECD80B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Changements profonds devenus sensibles 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A7F6EF1-0F3B-304F-9263-458BC0CCDA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Mondialisation </a:t>
            </a:r>
          </a:p>
          <a:p>
            <a:pPr lvl="1"/>
            <a:r>
              <a:rPr lang="fr-FR" dirty="0"/>
              <a:t>Production industrielle et agricole </a:t>
            </a:r>
          </a:p>
          <a:p>
            <a:pPr lvl="1"/>
            <a:r>
              <a:rPr lang="fr-FR" dirty="0"/>
              <a:t>Culture et Communication </a:t>
            </a:r>
          </a:p>
          <a:p>
            <a:pPr lvl="1"/>
            <a:r>
              <a:rPr lang="fr-FR" dirty="0"/>
              <a:t>Traitement des données </a:t>
            </a:r>
          </a:p>
          <a:p>
            <a:r>
              <a:rPr lang="fr-FR" dirty="0"/>
              <a:t>Des écarts qui se sont creusés depuis 20 ans</a:t>
            </a:r>
          </a:p>
          <a:p>
            <a:pPr lvl="1"/>
            <a:r>
              <a:rPr lang="fr-FR" dirty="0"/>
              <a:t>GAFAM et Etats Unis </a:t>
            </a:r>
          </a:p>
          <a:p>
            <a:pPr lvl="1"/>
            <a:r>
              <a:rPr lang="fr-FR" dirty="0"/>
              <a:t>Acteurs Chinois</a:t>
            </a:r>
          </a:p>
          <a:p>
            <a:r>
              <a:rPr lang="fr-FR" dirty="0"/>
              <a:t>« La fin de la fin de l’histoire »</a:t>
            </a:r>
          </a:p>
          <a:p>
            <a:pPr lvl="1"/>
            <a:r>
              <a:rPr lang="fr-FR" dirty="0"/>
              <a:t>Des visions divergentes du monde </a:t>
            </a:r>
          </a:p>
          <a:p>
            <a:pPr lvl="1"/>
            <a:r>
              <a:rPr lang="fr-FR" dirty="0"/>
              <a:t>Des impérialismes qui redeviennent visibles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09121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D34272-AADC-7B43-B990-B7C282FBD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rôle des données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222F43C-8A40-AA47-980A-DF7B63FFE3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Montée en puissance des données dans l’activité économique et sociale</a:t>
            </a:r>
          </a:p>
          <a:p>
            <a:pPr lvl="1"/>
            <a:r>
              <a:rPr lang="fr-FR" dirty="0" err="1"/>
              <a:t>Datafication</a:t>
            </a:r>
            <a:r>
              <a:rPr lang="fr-FR" dirty="0"/>
              <a:t> du monde </a:t>
            </a:r>
          </a:p>
          <a:p>
            <a:pPr lvl="1"/>
            <a:r>
              <a:rPr lang="fr-FR" dirty="0"/>
              <a:t>Capacité à traiter et stocker de grosses quantités </a:t>
            </a:r>
          </a:p>
          <a:p>
            <a:r>
              <a:rPr lang="fr-FR" dirty="0"/>
              <a:t>Données personnelles et autres </a:t>
            </a:r>
          </a:p>
          <a:p>
            <a:pPr lvl="1"/>
            <a:r>
              <a:rPr lang="fr-FR" dirty="0"/>
              <a:t>Les données personnelles au sens du RGPD </a:t>
            </a:r>
          </a:p>
          <a:p>
            <a:r>
              <a:rPr lang="fr-FR" dirty="0"/>
              <a:t>Asymétrie transatlantique</a:t>
            </a:r>
          </a:p>
          <a:p>
            <a:pPr lvl="1"/>
            <a:r>
              <a:rPr lang="fr-FR" dirty="0"/>
              <a:t>Les innovations ont été industrialisées aux Etats Unis </a:t>
            </a:r>
          </a:p>
          <a:p>
            <a:pPr lvl="1"/>
            <a:r>
              <a:rPr lang="fr-FR" dirty="0"/>
              <a:t>Les GAFAM les ont mondialisé</a:t>
            </a:r>
          </a:p>
        </p:txBody>
      </p:sp>
    </p:spTree>
    <p:extLst>
      <p:ext uri="{BB962C8B-B14F-4D97-AF65-F5344CB8AC3E}">
        <p14:creationId xmlns:p14="http://schemas.microsoft.com/office/powerpoint/2010/main" val="922264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B56AF7-C8B7-0F4E-954A-321CA99FD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RGPD outil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426F00C-6D19-0B44-86A1-91272CB9C1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Un texte qui a marqué une rupture et qui diffuse au-delà de l’Union Européenne </a:t>
            </a:r>
          </a:p>
          <a:p>
            <a:r>
              <a:rPr lang="fr-FR" dirty="0"/>
              <a:t>Un texte qui s’applique aux GAFAM et qui permet de les sanctionner</a:t>
            </a:r>
          </a:p>
          <a:p>
            <a:r>
              <a:rPr lang="fr-FR" dirty="0"/>
              <a:t>Un texte parfois difficile à appliquer </a:t>
            </a:r>
          </a:p>
          <a:p>
            <a:r>
              <a:rPr lang="fr-FR" dirty="0"/>
              <a:t>Un texte à coordonner avec les nouveaux textes data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52283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1CDC37-FCA7-F243-8067-E62611883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RGPD enjeu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0A1452D-B6D9-CD43-90F7-214E5F5C05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Le RGPD exprime des valeurs profondément européennes </a:t>
            </a:r>
          </a:p>
          <a:p>
            <a:endParaRPr lang="fr-FR" dirty="0"/>
          </a:p>
          <a:p>
            <a:r>
              <a:rPr lang="fr-FR" dirty="0"/>
              <a:t>Souveraineté de l’individu sur lui-même et ses données </a:t>
            </a:r>
          </a:p>
          <a:p>
            <a:endParaRPr lang="fr-FR" dirty="0"/>
          </a:p>
          <a:p>
            <a:r>
              <a:rPr lang="fr-FR" dirty="0"/>
              <a:t>Texte </a:t>
            </a:r>
            <a:r>
              <a:rPr lang="fr-FR"/>
              <a:t>porteur de nos valeurs 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5247556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386</Words>
  <Application>Microsoft Office PowerPoint</Application>
  <PresentationFormat>Grand écran</PresentationFormat>
  <Paragraphs>58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The Antiqua B</vt:lpstr>
      <vt:lpstr>Thème Office</vt:lpstr>
      <vt:lpstr>Présentation PowerPoint</vt:lpstr>
      <vt:lpstr> Souveraineté européenne </vt:lpstr>
      <vt:lpstr>Sentiment de perte de contrôle</vt:lpstr>
      <vt:lpstr>Changements profonds devenus sensibles  </vt:lpstr>
      <vt:lpstr>Le rôle des données </vt:lpstr>
      <vt:lpstr>Le RGPD outil </vt:lpstr>
      <vt:lpstr>Le RGPD enjeu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AFCDP AFCDP</dc:creator>
  <cp:lastModifiedBy>Nathalie</cp:lastModifiedBy>
  <cp:revision>8</cp:revision>
  <dcterms:created xsi:type="dcterms:W3CDTF">2022-03-28T08:55:32Z</dcterms:created>
  <dcterms:modified xsi:type="dcterms:W3CDTF">2023-03-16T17:36:16Z</dcterms:modified>
</cp:coreProperties>
</file>